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39"/>
  </p:notesMasterIdLst>
  <p:sldIdLst>
    <p:sldId id="710" r:id="rId2"/>
    <p:sldId id="711" r:id="rId3"/>
    <p:sldId id="714" r:id="rId4"/>
    <p:sldId id="715" r:id="rId5"/>
    <p:sldId id="856" r:id="rId6"/>
    <p:sldId id="857" r:id="rId7"/>
    <p:sldId id="858" r:id="rId8"/>
    <p:sldId id="859" r:id="rId9"/>
    <p:sldId id="721" r:id="rId10"/>
    <p:sldId id="724" r:id="rId11"/>
    <p:sldId id="723" r:id="rId12"/>
    <p:sldId id="860" r:id="rId13"/>
    <p:sldId id="861" r:id="rId14"/>
    <p:sldId id="862" r:id="rId15"/>
    <p:sldId id="753" r:id="rId16"/>
    <p:sldId id="754" r:id="rId17"/>
    <p:sldId id="751" r:id="rId18"/>
    <p:sldId id="854" r:id="rId19"/>
    <p:sldId id="853" r:id="rId20"/>
    <p:sldId id="852" r:id="rId21"/>
    <p:sldId id="851" r:id="rId22"/>
    <p:sldId id="850" r:id="rId23"/>
    <p:sldId id="849" r:id="rId24"/>
    <p:sldId id="848" r:id="rId25"/>
    <p:sldId id="791" r:id="rId26"/>
    <p:sldId id="792" r:id="rId27"/>
    <p:sldId id="843" r:id="rId28"/>
    <p:sldId id="844" r:id="rId29"/>
    <p:sldId id="845" r:id="rId30"/>
    <p:sldId id="846" r:id="rId31"/>
    <p:sldId id="847" r:id="rId32"/>
    <p:sldId id="833" r:id="rId33"/>
    <p:sldId id="786" r:id="rId34"/>
    <p:sldId id="782" r:id="rId35"/>
    <p:sldId id="783" r:id="rId36"/>
    <p:sldId id="784" r:id="rId37"/>
    <p:sldId id="787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BF9"/>
    <a:srgbClr val="4580DF"/>
    <a:srgbClr val="1E74D2"/>
    <a:srgbClr val="1438AC"/>
    <a:srgbClr val="3220A0"/>
    <a:srgbClr val="CCFF33"/>
    <a:srgbClr val="EB4FEB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3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116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Relationship Id="rId4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4AA35AA-D550-4836-880B-57F136A1FCF8}" type="datetimeFigureOut">
              <a:rPr lang="en-GB" smtClean="0"/>
              <a:pPr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3F7268-EAC8-46ED-A8BC-652EC2EDEE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3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CDD6C-9FCA-4472-A7D2-0B62D287554B}" type="slidenum">
              <a:rPr lang="es-ES" altLang="en-US"/>
              <a:pPr eaLnBrk="1" hangingPunct="1"/>
              <a:t>17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Això com ho podem entendre d’una forma més descriptiva?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Els antropòlegs basen els seus estudis en quatre variables: l’individu, la cultura, la societat i la natura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funció del pes específic que l’antropòleg li doni a cada variable, el podrem situar en una perspectiva teòrica.</a:t>
            </a:r>
          </a:p>
          <a:p>
            <a:pPr eaLnBrk="1" hangingPunct="1"/>
            <a:r>
              <a:rPr lang="es-ES" altLang="en-US"/>
              <a:t>Així doncs, observem com en Berreman centra els seus treballs en la societat i la natura.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la societat quan desenvolupa els temes de drets humans, desigualtats, canvis, teories d’interacció i etnografies.</a:t>
            </a:r>
          </a:p>
          <a:p>
            <a:pPr eaLnBrk="1" hangingPunct="1"/>
            <a:r>
              <a:rPr lang="es-ES" altLang="en-US"/>
              <a:t>En la natura quan desenvolupa els temes mediambientals.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Al final es veu ben representada la seva tendència entre la societat i la natura</a:t>
            </a:r>
          </a:p>
        </p:txBody>
      </p:sp>
    </p:spTree>
    <p:extLst>
      <p:ext uri="{BB962C8B-B14F-4D97-AF65-F5344CB8AC3E}">
        <p14:creationId xmlns:p14="http://schemas.microsoft.com/office/powerpoint/2010/main" val="107205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CDD6C-9FCA-4472-A7D2-0B62D287554B}" type="slidenum">
              <a:rPr lang="es-ES" altLang="en-US"/>
              <a:pPr eaLnBrk="1" hangingPunct="1"/>
              <a:t>18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Això com ho podem entendre d’una forma més descriptiva?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Els antropòlegs basen els seus estudis en quatre variables: l’individu, la cultura, la societat i la natura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funció del pes específic que l’antropòleg li doni a cada variable, el podrem situar en una perspectiva teòrica.</a:t>
            </a:r>
          </a:p>
          <a:p>
            <a:pPr eaLnBrk="1" hangingPunct="1"/>
            <a:r>
              <a:rPr lang="es-ES" altLang="en-US"/>
              <a:t>Així doncs, observem com en Berreman centra els seus treballs en la societat i la natura.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la societat quan desenvolupa els temes de drets humans, desigualtats, canvis, teories d’interacció i etnografies.</a:t>
            </a:r>
          </a:p>
          <a:p>
            <a:pPr eaLnBrk="1" hangingPunct="1"/>
            <a:r>
              <a:rPr lang="es-ES" altLang="en-US"/>
              <a:t>En la natura quan desenvolupa els temes mediambientals.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Al final es veu ben representada la seva tendència entre la societat i la natura</a:t>
            </a:r>
          </a:p>
        </p:txBody>
      </p:sp>
    </p:spTree>
    <p:extLst>
      <p:ext uri="{BB962C8B-B14F-4D97-AF65-F5344CB8AC3E}">
        <p14:creationId xmlns:p14="http://schemas.microsoft.com/office/powerpoint/2010/main" val="71289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CDD6C-9FCA-4472-A7D2-0B62D287554B}" type="slidenum">
              <a:rPr lang="es-ES" altLang="en-US"/>
              <a:pPr eaLnBrk="1" hangingPunct="1"/>
              <a:t>19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Això com ho podem entendre d’una forma més descriptiva?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Els antropòlegs basen els seus estudis en quatre variables: l’individu, la cultura, la societat i la natura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funció del pes específic que l’antropòleg li doni a cada variable, el podrem situar en una perspectiva teòrica.</a:t>
            </a:r>
          </a:p>
          <a:p>
            <a:pPr eaLnBrk="1" hangingPunct="1"/>
            <a:r>
              <a:rPr lang="es-ES" altLang="en-US"/>
              <a:t>Així doncs, observem com en Berreman centra els seus treballs en la societat i la natura.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la societat quan desenvolupa els temes de drets humans, desigualtats, canvis, teories d’interacció i etnografies.</a:t>
            </a:r>
          </a:p>
          <a:p>
            <a:pPr eaLnBrk="1" hangingPunct="1"/>
            <a:r>
              <a:rPr lang="es-ES" altLang="en-US"/>
              <a:t>En la natura quan desenvolupa els temes mediambientals.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Al final es veu ben representada la seva tendència entre la societat i la natura</a:t>
            </a:r>
          </a:p>
        </p:txBody>
      </p:sp>
    </p:spTree>
    <p:extLst>
      <p:ext uri="{BB962C8B-B14F-4D97-AF65-F5344CB8AC3E}">
        <p14:creationId xmlns:p14="http://schemas.microsoft.com/office/powerpoint/2010/main" val="142015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CDD6C-9FCA-4472-A7D2-0B62D287554B}" type="slidenum">
              <a:rPr lang="es-ES" altLang="en-US"/>
              <a:pPr eaLnBrk="1" hangingPunct="1"/>
              <a:t>20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Això com ho podem entendre d’una forma més descriptiva?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Els antropòlegs basen els seus estudis en quatre variables: l’individu, la cultura, la societat i la natura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funció del pes específic que l’antropòleg li doni a cada variable, el podrem situar en una perspectiva teòrica.</a:t>
            </a:r>
          </a:p>
          <a:p>
            <a:pPr eaLnBrk="1" hangingPunct="1"/>
            <a:r>
              <a:rPr lang="es-ES" altLang="en-US"/>
              <a:t>Així doncs, observem com en Berreman centra els seus treballs en la societat i la natura.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la societat quan desenvolupa els temes de drets humans, desigualtats, canvis, teories d’interacció i etnografies.</a:t>
            </a:r>
          </a:p>
          <a:p>
            <a:pPr eaLnBrk="1" hangingPunct="1"/>
            <a:r>
              <a:rPr lang="es-ES" altLang="en-US"/>
              <a:t>En la natura quan desenvolupa els temes mediambientals.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Al final es veu ben representada la seva tendència entre la societat i la natura</a:t>
            </a:r>
          </a:p>
        </p:txBody>
      </p:sp>
    </p:spTree>
    <p:extLst>
      <p:ext uri="{BB962C8B-B14F-4D97-AF65-F5344CB8AC3E}">
        <p14:creationId xmlns:p14="http://schemas.microsoft.com/office/powerpoint/2010/main" val="417529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CDD6C-9FCA-4472-A7D2-0B62D287554B}" type="slidenum">
              <a:rPr lang="es-ES" altLang="en-US"/>
              <a:pPr eaLnBrk="1" hangingPunct="1"/>
              <a:t>21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Això com ho podem entendre d’una forma més descriptiva?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Els antropòlegs basen els seus estudis en quatre variables: l’individu, la cultura, la societat i la natura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funció del pes específic que l’antropòleg li doni a cada variable, el podrem situar en una perspectiva teòrica.</a:t>
            </a:r>
          </a:p>
          <a:p>
            <a:pPr eaLnBrk="1" hangingPunct="1"/>
            <a:r>
              <a:rPr lang="es-ES" altLang="en-US"/>
              <a:t>Així doncs, observem com en Berreman centra els seus treballs en la societat i la natura.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la societat quan desenvolupa els temes de drets humans, desigualtats, canvis, teories d’interacció i etnografies.</a:t>
            </a:r>
          </a:p>
          <a:p>
            <a:pPr eaLnBrk="1" hangingPunct="1"/>
            <a:r>
              <a:rPr lang="es-ES" altLang="en-US"/>
              <a:t>En la natura quan desenvolupa els temes mediambientals.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Al final es veu ben representada la seva tendència entre la societat i la natura</a:t>
            </a:r>
          </a:p>
        </p:txBody>
      </p:sp>
    </p:spTree>
    <p:extLst>
      <p:ext uri="{BB962C8B-B14F-4D97-AF65-F5344CB8AC3E}">
        <p14:creationId xmlns:p14="http://schemas.microsoft.com/office/powerpoint/2010/main" val="33716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CDD6C-9FCA-4472-A7D2-0B62D287554B}" type="slidenum">
              <a:rPr lang="es-ES" altLang="en-US"/>
              <a:pPr eaLnBrk="1" hangingPunct="1"/>
              <a:t>22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Això com ho podem entendre d’una forma més descriptiva?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Els antropòlegs basen els seus estudis en quatre variables: l’individu, la cultura, la societat i la natura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funció del pes específic que l’antropòleg li doni a cada variable, el podrem situar en una perspectiva teòrica.</a:t>
            </a:r>
          </a:p>
          <a:p>
            <a:pPr eaLnBrk="1" hangingPunct="1"/>
            <a:r>
              <a:rPr lang="es-ES" altLang="en-US"/>
              <a:t>Així doncs, observem com en Berreman centra els seus treballs en la societat i la natura.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la societat quan desenvolupa els temes de drets humans, desigualtats, canvis, teories d’interacció i etnografies.</a:t>
            </a:r>
          </a:p>
          <a:p>
            <a:pPr eaLnBrk="1" hangingPunct="1"/>
            <a:r>
              <a:rPr lang="es-ES" altLang="en-US"/>
              <a:t>En la natura quan desenvolupa els temes mediambientals.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Al final es veu ben representada la seva tendència entre la societat i la natura</a:t>
            </a:r>
          </a:p>
        </p:txBody>
      </p:sp>
    </p:spTree>
    <p:extLst>
      <p:ext uri="{BB962C8B-B14F-4D97-AF65-F5344CB8AC3E}">
        <p14:creationId xmlns:p14="http://schemas.microsoft.com/office/powerpoint/2010/main" val="177948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CDD6C-9FCA-4472-A7D2-0B62D287554B}" type="slidenum">
              <a:rPr lang="es-ES" altLang="en-US"/>
              <a:pPr eaLnBrk="1" hangingPunct="1"/>
              <a:t>23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Això com ho podem entendre d’una forma més descriptiva?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Els antropòlegs basen els seus estudis en quatre variables: l’individu, la cultura, la societat i la natura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funció del pes específic que l’antropòleg li doni a cada variable, el podrem situar en una perspectiva teòrica.</a:t>
            </a:r>
          </a:p>
          <a:p>
            <a:pPr eaLnBrk="1" hangingPunct="1"/>
            <a:r>
              <a:rPr lang="es-ES" altLang="en-US"/>
              <a:t>Així doncs, observem com en Berreman centra els seus treballs en la societat i la natura.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la societat quan desenvolupa els temes de drets humans, desigualtats, canvis, teories d’interacció i etnografies.</a:t>
            </a:r>
          </a:p>
          <a:p>
            <a:pPr eaLnBrk="1" hangingPunct="1"/>
            <a:r>
              <a:rPr lang="es-ES" altLang="en-US"/>
              <a:t>En la natura quan desenvolupa els temes mediambientals.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Al final es veu ben representada la seva tendència entre la societat i la natura</a:t>
            </a:r>
          </a:p>
        </p:txBody>
      </p:sp>
    </p:spTree>
    <p:extLst>
      <p:ext uri="{BB962C8B-B14F-4D97-AF65-F5344CB8AC3E}">
        <p14:creationId xmlns:p14="http://schemas.microsoft.com/office/powerpoint/2010/main" val="215286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defTabSz="10471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defTabSz="1047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CDD6C-9FCA-4472-A7D2-0B62D287554B}" type="slidenum">
              <a:rPr lang="es-ES" altLang="en-US"/>
              <a:pPr eaLnBrk="1" hangingPunct="1"/>
              <a:t>24</a:t>
            </a:fld>
            <a:endParaRPr lang="es-E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n-US"/>
              <a:t>Això com ho podem entendre d’una forma més descriptiva?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Els antropòlegs basen els seus estudis en quatre variables: l’individu, la cultura, la societat i la natura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funció del pes específic que l’antropòleg li doni a cada variable, el podrem situar en una perspectiva teòrica.</a:t>
            </a:r>
          </a:p>
          <a:p>
            <a:pPr eaLnBrk="1" hangingPunct="1"/>
            <a:r>
              <a:rPr lang="es-ES" altLang="en-US"/>
              <a:t>Així doncs, observem com en Berreman centra els seus treballs en la societat i la natura.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En la societat quan desenvolupa els temes de drets humans, desigualtats, canvis, teories d’interacció i etnografies.</a:t>
            </a:r>
          </a:p>
          <a:p>
            <a:pPr eaLnBrk="1" hangingPunct="1"/>
            <a:r>
              <a:rPr lang="es-ES" altLang="en-US"/>
              <a:t>En la natura quan desenvolupa els temes mediambientals.</a:t>
            </a:r>
          </a:p>
          <a:p>
            <a:pPr eaLnBrk="1" hangingPunct="1"/>
            <a:endParaRPr lang="es-ES" altLang="en-US"/>
          </a:p>
          <a:p>
            <a:pPr eaLnBrk="1" hangingPunct="1"/>
            <a:r>
              <a:rPr lang="es-ES" altLang="en-US"/>
              <a:t>Al final es veu ben representada la seva tendència entre la societat i la natura</a:t>
            </a:r>
          </a:p>
        </p:txBody>
      </p:sp>
    </p:spTree>
    <p:extLst>
      <p:ext uri="{BB962C8B-B14F-4D97-AF65-F5344CB8AC3E}">
        <p14:creationId xmlns:p14="http://schemas.microsoft.com/office/powerpoint/2010/main" val="250359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3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71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364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100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126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125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62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00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7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1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6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6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2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5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3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471A834-4F3C-4AF9-9C74-05EC35A0F292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4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pPr/>
              <a:t>11/24/17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82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 txBox="1">
            <a:spLocks/>
          </p:cNvSpPr>
          <p:nvPr/>
        </p:nvSpPr>
        <p:spPr>
          <a:xfrm>
            <a:off x="-5" y="5633403"/>
            <a:ext cx="9144000" cy="1224597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1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9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2000" b="1" dirty="0"/>
              <a:t>PABLO DOMINGUEZ</a:t>
            </a:r>
            <a:br>
              <a:rPr lang="fr-FR" sz="2000" b="1" dirty="0"/>
            </a:br>
            <a:r>
              <a:rPr lang="fr-FR" sz="1800" dirty="0">
                <a:effectLst/>
              </a:rPr>
              <a:t>Éco-Anthropologue GEODE-CNRS (Toulouse) / LASEG-</a:t>
            </a:r>
            <a:r>
              <a:rPr lang="fr-FR" sz="1800" dirty="0" err="1">
                <a:effectLst/>
              </a:rPr>
              <a:t>DASiC</a:t>
            </a:r>
            <a:r>
              <a:rPr lang="fr-FR" sz="1800" dirty="0">
                <a:effectLst/>
              </a:rPr>
              <a:t> UAB (Barcelone</a:t>
            </a:r>
            <a:r>
              <a:rPr lang="fr-FR" sz="1800" dirty="0" smtClean="0">
                <a:effectLst/>
              </a:rPr>
              <a:t>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/>
              <a:t>Dr</a:t>
            </a:r>
            <a:r>
              <a:rPr lang="fr-FR" sz="1800" b="1" dirty="0"/>
              <a:t>. Anthropologie sociale EHESS/IRD/UAB (Paris/Marseille/Barcelone)</a:t>
            </a:r>
            <a:br>
              <a:rPr lang="fr-FR" sz="1800" b="1" dirty="0"/>
            </a:br>
            <a:r>
              <a:rPr lang="fr-FR" sz="1800" b="1" dirty="0"/>
              <a:t>Master Biologie Environnementale, UAM (Madrid)</a:t>
            </a:r>
            <a:endParaRPr lang="fr-FR" sz="1800" b="1" dirty="0">
              <a:effectLst>
                <a:glow rad="152400">
                  <a:schemeClr val="bg1">
                    <a:lumMod val="50000"/>
                    <a:lumOff val="50000"/>
                  </a:schemeClr>
                </a:glo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891"/>
            <a:ext cx="9144000" cy="4952512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="" xmlns:a16="http://schemas.microsoft.com/office/drawing/2014/main" id="{5E43E344-4F29-4AEB-87E9-4650F4E6EE01}"/>
              </a:ext>
            </a:extLst>
          </p:cNvPr>
          <p:cNvSpPr txBox="1">
            <a:spLocks/>
          </p:cNvSpPr>
          <p:nvPr/>
        </p:nvSpPr>
        <p:spPr>
          <a:xfrm>
            <a:off x="-6" y="-57152"/>
            <a:ext cx="9144000" cy="1070406"/>
          </a:xfrm>
          <a:prstGeom prst="rect">
            <a:avLst/>
          </a:prstGeom>
          <a:effectLst>
            <a:glow rad="1219200">
              <a:schemeClr val="bg1"/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br>
              <a:rPr lang="fr-FR" sz="2800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fr-FR" sz="2800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Aires Conservées par des Communautés locales et Indigènes (</a:t>
            </a:r>
            <a:r>
              <a:rPr lang="fr-FR" sz="28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z="2800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  <a:endParaRPr lang="en-GB" sz="2800" spc="-150" dirty="0">
              <a:effectLst>
                <a:glow rad="152400">
                  <a:schemeClr val="bg1">
                    <a:lumMod val="65000"/>
                    <a:lumOff val="35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593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http://1.bp.blogspot.com/_cIUNPAo_V54/TF9N2sK94KI/AAAAAAAAFF4/h425juihlXk/s1600/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971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43375"/>
            <a:ext cx="40767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524000"/>
            <a:ext cx="33337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Imat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43050"/>
            <a:ext cx="26098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http://1.bp.blogspot.com/-0mjUu9WNtds/UgPaVx3JbOI/AAAAAAAABqY/fR3GqoZb6PM/s320/Bedouin+Jerry+Can+B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048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>
            <a:extLst>
              <a:ext uri="{FF2B5EF4-FFF2-40B4-BE49-F238E27FC236}">
                <a16:creationId xmlns="" xmlns:a16="http://schemas.microsoft.com/office/drawing/2014/main" id="{F094C3F1-3D58-46E4-B24E-4F348AEF2D9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68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1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z="3100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sz="3100" dirty="0">
                <a:effectLst/>
              </a:rPr>
              <a:t>: </a:t>
            </a:r>
          </a:p>
          <a:p>
            <a:pPr algn="just"/>
            <a:r>
              <a:rPr lang="fr-FR" sz="3700" dirty="0">
                <a:effectLst/>
              </a:rPr>
              <a:t>	</a:t>
            </a:r>
            <a:r>
              <a:rPr lang="fr-FR" sz="3700" spc="-150" dirty="0"/>
              <a:t>GRANDE Diversité de cultures et 	sociétés</a:t>
            </a:r>
            <a:endParaRPr lang="fr-FR" sz="3700" i="1" spc="-15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078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7"/>
            <a:ext cx="2555875" cy="19177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hazas de la suerte vej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35" y="2332080"/>
            <a:ext cx="3509319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0" y="12358"/>
            <a:ext cx="9144000" cy="16949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0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dirty="0">
                <a:effectLst/>
              </a:rPr>
              <a:t>:</a:t>
            </a:r>
          </a:p>
          <a:p>
            <a:pPr algn="just"/>
            <a:r>
              <a:rPr lang="fr-FR" sz="3300" spc="-150" dirty="0"/>
              <a:t>	GRANDE Diversité D’écosystèmes 	continentaux et marins</a:t>
            </a:r>
            <a:endParaRPr lang="fr-FR" sz="3300" i="1" spc="-150" dirty="0"/>
          </a:p>
        </p:txBody>
      </p:sp>
      <p:pic>
        <p:nvPicPr>
          <p:cNvPr id="7172" name="Picture 2" descr="C:\Users\JOSE EUGENIO\Dropbox\Ancares Leoneses\Fotos candidatas\ICCA (7 de 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05" y="1204443"/>
            <a:ext cx="2990850" cy="2243138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4" descr="C:\Users\JOSE EUGENIO\Dropbox\Ancares Leoneses\Fotos candidatas\ICCAs (5 of 2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04" y="4524375"/>
            <a:ext cx="1751013" cy="23336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3" descr="C:\Users\JOSE EUGENIO\Dropbox\Ancares Leoneses\Fotos candidatas\ICCAs (20 of 2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48" y="1707356"/>
            <a:ext cx="2282825" cy="1712913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1775"/>
            <a:ext cx="2333625" cy="17526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JOSE EUGENIO\Dropbox\Ancares Leoneses\Fotos candidatas\NOIA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71" y="4864100"/>
            <a:ext cx="2657475" cy="199390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0ADF8D2E-7957-4BFE-95EA-950EB0BD17BC}"/>
              </a:ext>
            </a:extLst>
          </p:cNvPr>
          <p:cNvSpPr/>
          <p:nvPr/>
        </p:nvSpPr>
        <p:spPr>
          <a:xfrm>
            <a:off x="0" y="1796091"/>
            <a:ext cx="3459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err="1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Crédit</a:t>
            </a:r>
            <a:r>
              <a:rPr lang="es-ES" u="sng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Sergio Couto </a:t>
            </a:r>
          </a:p>
          <a:p>
            <a:r>
              <a:rPr lang="en-GB" u="sng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 </a:t>
            </a:r>
            <a:r>
              <a:rPr lang="en-GB" u="sng" dirty="0" err="1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iComunales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16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03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5842" name="Picture 2" descr="F:\962\Mis-documentos\Mis Documentos 2\Pablo\Trabajo\Projet-scientifique\Becas-Contratos\Dossiers-en-proceso-de-peticion\14-05-IRD\Post-dossier\Audition\Presentation-and-files\Files\Map-agdals-Magr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1845" cy="5092505"/>
          </a:xfrm>
          <a:prstGeom prst="rect">
            <a:avLst/>
          </a:prstGeom>
          <a:noFill/>
        </p:spPr>
      </p:pic>
      <p:sp>
        <p:nvSpPr>
          <p:cNvPr id="7" name="Title 5">
            <a:extLst>
              <a:ext uri="{FF2B5EF4-FFF2-40B4-BE49-F238E27FC236}">
                <a16:creationId xmlns="" xmlns:a16="http://schemas.microsoft.com/office/drawing/2014/main" id="{0CF84EF9-24DC-4420-9EFE-2FA928B8661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68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1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z="2900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sz="2900" dirty="0">
                <a:effectLst/>
              </a:rPr>
              <a:t>: </a:t>
            </a:r>
          </a:p>
          <a:p>
            <a:pPr algn="just"/>
            <a:r>
              <a:rPr lang="fr-FR" sz="3700" dirty="0">
                <a:effectLst/>
              </a:rPr>
              <a:t>	AGDALS DU MAGHREB </a:t>
            </a:r>
          </a:p>
          <a:p>
            <a:pPr algn="just"/>
            <a:r>
              <a:rPr lang="fr-FR" dirty="0">
                <a:effectLst/>
              </a:rPr>
              <a:t>– FIGURATIVE</a:t>
            </a:r>
            <a:endParaRPr lang="fr-FR" i="1" spc="-15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78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962\Mis-documentos\Mis Documentos 2\Pablo\Trabajo\Projet-scientifique\Becas-Contratos\Dossiers-en-proceso-de-peticion\14-05-IRD\Post-dossier\Audition\Presentation-and-files\Files\Map-agdals-Magr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1845" cy="509250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03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5-Point Star 11"/>
          <p:cNvSpPr/>
          <p:nvPr/>
        </p:nvSpPr>
        <p:spPr>
          <a:xfrm>
            <a:off x="1984755" y="2516062"/>
            <a:ext cx="401783" cy="3740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11"/>
          <p:cNvSpPr/>
          <p:nvPr/>
        </p:nvSpPr>
        <p:spPr>
          <a:xfrm>
            <a:off x="3909410" y="2639968"/>
            <a:ext cx="401783" cy="374073"/>
          </a:xfrm>
          <a:prstGeom prst="star5">
            <a:avLst>
              <a:gd name="adj" fmla="val 22086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="" xmlns:a16="http://schemas.microsoft.com/office/drawing/2014/main" id="{F7443DA3-AA0E-4BFA-922C-D23B0CCB374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68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1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z="2900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sz="2900" dirty="0">
                <a:effectLst/>
              </a:rPr>
              <a:t>: </a:t>
            </a:r>
          </a:p>
          <a:p>
            <a:pPr algn="just"/>
            <a:r>
              <a:rPr lang="fr-FR" sz="3700" dirty="0">
                <a:effectLst/>
              </a:rPr>
              <a:t>	AGDALS DU MAGHREB ET EUROPE </a:t>
            </a:r>
          </a:p>
          <a:p>
            <a:pPr algn="just"/>
            <a:r>
              <a:rPr lang="fr-FR" dirty="0">
                <a:effectLst/>
              </a:rPr>
              <a:t>– FIGURATIVE.</a:t>
            </a:r>
            <a:endParaRPr lang="fr-FR" i="1" spc="-15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91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03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4" name="Picture 3" descr="F:\962\Mis-documentos\Mis Documentos 2\Pablo\Trabajo\Projet-scientifique\Becas-Contratos\Dossiers-en-proceso-de-peticion\14-05-IRD\Post-dossier\Audition\Presentation-and-files\Files\Map-agdals-&amp;-hi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0756"/>
            <a:ext cx="9129932" cy="5099029"/>
          </a:xfrm>
          <a:prstGeom prst="rect">
            <a:avLst/>
          </a:prstGeom>
          <a:noFill/>
        </p:spPr>
      </p:pic>
      <p:sp>
        <p:nvSpPr>
          <p:cNvPr id="5" name="5-Point Star 11"/>
          <p:cNvSpPr/>
          <p:nvPr/>
        </p:nvSpPr>
        <p:spPr>
          <a:xfrm>
            <a:off x="1984755" y="2516062"/>
            <a:ext cx="401783" cy="37407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11"/>
          <p:cNvSpPr/>
          <p:nvPr/>
        </p:nvSpPr>
        <p:spPr>
          <a:xfrm>
            <a:off x="3909410" y="2639968"/>
            <a:ext cx="401783" cy="374073"/>
          </a:xfrm>
          <a:prstGeom prst="star5">
            <a:avLst>
              <a:gd name="adj" fmla="val 22086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="" xmlns:a16="http://schemas.microsoft.com/office/drawing/2014/main" id="{B2944C26-C424-455E-AE5B-7C87C4380A3A}"/>
              </a:ext>
            </a:extLst>
          </p:cNvPr>
          <p:cNvSpPr txBox="1">
            <a:spLocks/>
          </p:cNvSpPr>
          <p:nvPr/>
        </p:nvSpPr>
        <p:spPr>
          <a:xfrm>
            <a:off x="0" y="49428"/>
            <a:ext cx="9144000" cy="1668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1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z="2900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sz="2900" dirty="0">
                <a:effectLst/>
              </a:rPr>
              <a:t>: </a:t>
            </a:r>
          </a:p>
          <a:p>
            <a:pPr algn="just"/>
            <a:r>
              <a:rPr lang="fr-FR" sz="3700" dirty="0">
                <a:effectLst/>
              </a:rPr>
              <a:t>	AGDALS DU MAGHREB, EUROPE ET MOYEN ORIENT (</a:t>
            </a:r>
            <a:r>
              <a:rPr lang="fr-FR" sz="3700" dirty="0" err="1">
                <a:effectLst/>
              </a:rPr>
              <a:t>himmas</a:t>
            </a:r>
            <a:r>
              <a:rPr lang="fr-FR" sz="3700" dirty="0">
                <a:effectLst/>
              </a:rPr>
              <a:t>) – </a:t>
            </a:r>
            <a:r>
              <a:rPr lang="fr-FR" dirty="0">
                <a:effectLst/>
              </a:rPr>
              <a:t>FIGURATIVE.</a:t>
            </a:r>
            <a:endParaRPr lang="fr-FR" i="1" spc="-15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64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846029"/>
            <a:ext cx="82899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2165887" y="1175179"/>
            <a:ext cx="2718486" cy="3026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0" y="62086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en-GB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b="1" cap="small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Dominguez</a:t>
            </a:r>
            <a:r>
              <a:rPr lang="en-GB" cap="small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</a:t>
            </a:r>
            <a:r>
              <a:rPr lang="en-GB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et al</a:t>
            </a:r>
            <a:r>
              <a:rPr lang="en-GB" cap="small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.,</a:t>
            </a:r>
            <a:r>
              <a:rPr lang="en-GB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“Diverse Ecological, Economic Socio-Cultural and Political Values of a Traditional Common”, </a:t>
            </a:r>
            <a:r>
              <a:rPr lang="en-GB" i="1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Environmental Values</a:t>
            </a:r>
            <a:r>
              <a:rPr lang="en-GB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 : 277-296.</a:t>
            </a:r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="" xmlns:a16="http://schemas.microsoft.com/office/drawing/2014/main" id="{3F6CE976-CF1A-4104-ACCE-861DA7C05A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763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0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dirty="0">
                <a:effectLst/>
              </a:rPr>
              <a:t>: </a:t>
            </a:r>
          </a:p>
          <a:p>
            <a:pPr algn="just"/>
            <a:r>
              <a:rPr lang="fr-FR" dirty="0">
                <a:effectLst/>
              </a:rPr>
              <a:t>Example de fonctionnement </a:t>
            </a:r>
            <a:r>
              <a:rPr lang="fr-FR" dirty="0" err="1">
                <a:effectLst/>
              </a:rPr>
              <a:t>agdal</a:t>
            </a:r>
            <a:r>
              <a:rPr lang="fr-FR" dirty="0">
                <a:effectLst/>
              </a:rPr>
              <a:t> pastoral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059CAF4-A860-4F3B-A112-F9A69DE998AA}"/>
              </a:ext>
            </a:extLst>
          </p:cNvPr>
          <p:cNvSpPr/>
          <p:nvPr/>
        </p:nvSpPr>
        <p:spPr>
          <a:xfrm>
            <a:off x="2456036" y="1922354"/>
            <a:ext cx="21159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cap="all" spc="-1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en défens</a:t>
            </a:r>
            <a:endParaRPr 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5575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846029"/>
            <a:ext cx="82899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0" y="62086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2012</a:t>
            </a:r>
            <a:r>
              <a:rPr lang="en-GB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b="1" cap="small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Dominguez</a:t>
            </a:r>
            <a:r>
              <a:rPr lang="en-GB" cap="small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</a:t>
            </a:r>
            <a:r>
              <a:rPr lang="en-GB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et al</a:t>
            </a:r>
            <a:r>
              <a:rPr lang="en-GB" cap="small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.,</a:t>
            </a:r>
            <a:r>
              <a:rPr lang="en-GB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“Diverse Ecological, Economic Socio-Cultural and Political Values of a Traditional Common”, </a:t>
            </a:r>
            <a:r>
              <a:rPr lang="en-GB" i="1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Environmental Values</a:t>
            </a:r>
            <a:r>
              <a:rPr lang="en-GB" dirty="0">
                <a:latin typeface="Garamond" panose="020204040303010108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 : 277-296.</a:t>
            </a:r>
            <a:endParaRPr lang="en-US" dirty="0"/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BE1FB10A-1AE1-46C9-AD50-94960D165246}"/>
              </a:ext>
            </a:extLst>
          </p:cNvPr>
          <p:cNvSpPr/>
          <p:nvPr/>
        </p:nvSpPr>
        <p:spPr>
          <a:xfrm>
            <a:off x="2165887" y="1175179"/>
            <a:ext cx="2718486" cy="3026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EA2C24F1-8DCA-4466-AA9A-A52176152BE0}"/>
              </a:ext>
            </a:extLst>
          </p:cNvPr>
          <p:cNvSpPr/>
          <p:nvPr/>
        </p:nvSpPr>
        <p:spPr>
          <a:xfrm>
            <a:off x="2456036" y="1922354"/>
            <a:ext cx="21159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cap="all" spc="-1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en défens</a:t>
            </a:r>
            <a:endParaRPr lang="en-US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="" xmlns:a16="http://schemas.microsoft.com/office/drawing/2014/main" id="{B249DEED-1EF8-4564-9BE0-ADE5E2FE95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763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0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pc="-150" dirty="0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fr-FR" dirty="0">
                <a:effectLst/>
              </a:rPr>
              <a:t>: </a:t>
            </a:r>
          </a:p>
          <a:p>
            <a:pPr algn="just"/>
            <a:r>
              <a:rPr lang="fr-FR" dirty="0">
                <a:effectLst/>
              </a:rPr>
              <a:t>Example de fonctionnement </a:t>
            </a:r>
            <a:r>
              <a:rPr lang="fr-FR" dirty="0" err="1">
                <a:effectLst/>
              </a:rPr>
              <a:t>agdal</a:t>
            </a:r>
            <a:r>
              <a:rPr lang="fr-FR" dirty="0">
                <a:effectLst/>
              </a:rPr>
              <a:t> pastoral</a:t>
            </a:r>
          </a:p>
        </p:txBody>
      </p:sp>
    </p:spTree>
    <p:extLst>
      <p:ext uri="{BB962C8B-B14F-4D97-AF65-F5344CB8AC3E}">
        <p14:creationId xmlns:p14="http://schemas.microsoft.com/office/powerpoint/2010/main" val="38248722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utoShape 3"/>
          <p:cNvSpPr>
            <a:spLocks noChangeArrowheads="1"/>
          </p:cNvSpPr>
          <p:nvPr/>
        </p:nvSpPr>
        <p:spPr bwMode="auto">
          <a:xfrm rot="21207133">
            <a:off x="607218" y="3345960"/>
            <a:ext cx="7777163" cy="144463"/>
          </a:xfrm>
          <a:prstGeom prst="leftRightArrow">
            <a:avLst>
              <a:gd name="adj1" fmla="val 50000"/>
              <a:gd name="adj2" fmla="val 1076700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 rot="16200000">
            <a:off x="1873070" y="3654148"/>
            <a:ext cx="5516562" cy="215900"/>
          </a:xfrm>
          <a:prstGeom prst="leftRightArrow">
            <a:avLst>
              <a:gd name="adj1" fmla="val 50000"/>
              <a:gd name="adj2" fmla="val 511029"/>
            </a:avLst>
          </a:prstGeom>
          <a:solidFill>
            <a:srgbClr val="000000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 rot="19484767">
            <a:off x="-111027" y="3580571"/>
            <a:ext cx="8778875" cy="241300"/>
          </a:xfrm>
          <a:prstGeom prst="leftRightArrow">
            <a:avLst>
              <a:gd name="adj1" fmla="val 50000"/>
              <a:gd name="adj2" fmla="val 727632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7450138" y="3150141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3481388" y="1268413"/>
            <a:ext cx="154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Idéel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78094" y="665181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Qualitatif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Quantitatif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817341" y="6207591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Matériel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24456" y="321827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Individuel</a:t>
            </a:r>
          </a:p>
        </p:txBody>
      </p:sp>
      <p:sp>
        <p:nvSpPr>
          <p:cNvPr id="35" name="Title 5">
            <a:extLst>
              <a:ext uri="{FF2B5EF4-FFF2-40B4-BE49-F238E27FC236}">
                <a16:creationId xmlns="" xmlns:a16="http://schemas.microsoft.com/office/drawing/2014/main" id="{957A31E1-D573-4D83-9D95-98F64D814C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</p:spTree>
    <p:extLst>
      <p:ext uri="{BB962C8B-B14F-4D97-AF65-F5344CB8AC3E}">
        <p14:creationId xmlns:p14="http://schemas.microsoft.com/office/powerpoint/2010/main" val="4191348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01" name="AutoShape 3"/>
          <p:cNvSpPr>
            <a:spLocks noChangeArrowheads="1"/>
          </p:cNvSpPr>
          <p:nvPr/>
        </p:nvSpPr>
        <p:spPr bwMode="auto">
          <a:xfrm rot="21207133">
            <a:off x="607218" y="3345960"/>
            <a:ext cx="7777163" cy="144463"/>
          </a:xfrm>
          <a:prstGeom prst="leftRightArrow">
            <a:avLst>
              <a:gd name="adj1" fmla="val 50000"/>
              <a:gd name="adj2" fmla="val 1076700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 rot="16200000">
            <a:off x="1873070" y="3654148"/>
            <a:ext cx="5516562" cy="215900"/>
          </a:xfrm>
          <a:prstGeom prst="leftRightArrow">
            <a:avLst>
              <a:gd name="adj1" fmla="val 50000"/>
              <a:gd name="adj2" fmla="val 511029"/>
            </a:avLst>
          </a:prstGeom>
          <a:solidFill>
            <a:srgbClr val="000000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 rot="19484767">
            <a:off x="-111027" y="3580571"/>
            <a:ext cx="8778875" cy="241300"/>
          </a:xfrm>
          <a:prstGeom prst="leftRightArrow">
            <a:avLst>
              <a:gd name="adj1" fmla="val 50000"/>
              <a:gd name="adj2" fmla="val 727632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7450138" y="3150141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3481388" y="1268413"/>
            <a:ext cx="154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Idéel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78094" y="665181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Qualitatif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Quantitatif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817341" y="6207591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Matériel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24456" y="321827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Individuel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0129540">
            <a:off x="3574747" y="314227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BDAA767A-F382-4A2C-8889-844E47B7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25" y="3620534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économie</a:t>
            </a:r>
          </a:p>
        </p:txBody>
      </p:sp>
    </p:spTree>
    <p:extLst>
      <p:ext uri="{BB962C8B-B14F-4D97-AF65-F5344CB8AC3E}">
        <p14:creationId xmlns:p14="http://schemas.microsoft.com/office/powerpoint/2010/main" val="295316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01" name="AutoShape 3"/>
          <p:cNvSpPr>
            <a:spLocks noChangeArrowheads="1"/>
          </p:cNvSpPr>
          <p:nvPr/>
        </p:nvSpPr>
        <p:spPr bwMode="auto">
          <a:xfrm rot="21207133">
            <a:off x="607218" y="3345960"/>
            <a:ext cx="7777163" cy="144463"/>
          </a:xfrm>
          <a:prstGeom prst="leftRightArrow">
            <a:avLst>
              <a:gd name="adj1" fmla="val 50000"/>
              <a:gd name="adj2" fmla="val 1076700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 rot="16200000">
            <a:off x="1873070" y="3654148"/>
            <a:ext cx="5516562" cy="215900"/>
          </a:xfrm>
          <a:prstGeom prst="leftRightArrow">
            <a:avLst>
              <a:gd name="adj1" fmla="val 50000"/>
              <a:gd name="adj2" fmla="val 511029"/>
            </a:avLst>
          </a:prstGeom>
          <a:solidFill>
            <a:srgbClr val="000000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 rot="19484767">
            <a:off x="-111027" y="3580571"/>
            <a:ext cx="8778875" cy="241300"/>
          </a:xfrm>
          <a:prstGeom prst="leftRightArrow">
            <a:avLst>
              <a:gd name="adj1" fmla="val 50000"/>
              <a:gd name="adj2" fmla="val 727632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7450138" y="3150141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3481388" y="1268413"/>
            <a:ext cx="154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Idéel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78094" y="665181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Qualitatif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Quantitatif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817341" y="6207591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Matériel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24456" y="321827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Individuel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0129540">
            <a:off x="3574747" y="314227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4739450" y="3447258"/>
            <a:ext cx="2286000" cy="16002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298604" y="410195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agronomie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BDAA767A-F382-4A2C-8889-844E47B7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25" y="3620534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économie</a:t>
            </a:r>
          </a:p>
        </p:txBody>
      </p:sp>
    </p:spTree>
    <p:extLst>
      <p:ext uri="{BB962C8B-B14F-4D97-AF65-F5344CB8AC3E}">
        <p14:creationId xmlns:p14="http://schemas.microsoft.com/office/powerpoint/2010/main" val="26335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" y="481916"/>
            <a:ext cx="9134475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1915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just"/>
            <a:r>
              <a:rPr lang="fr-FR" spc="-150" dirty="0"/>
              <a:t>Hardin 1968: La tragédie des </a:t>
            </a:r>
            <a:r>
              <a:rPr lang="fr-FR" i="1" spc="-150" dirty="0"/>
              <a:t>communs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965448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r>
              <a:rPr lang="fr-FR" altLang="en-US" sz="2400" u="sng" dirty="0">
                <a:latin typeface="+mj-lt"/>
              </a:rPr>
              <a:t>Dégradation d’une Aire Conservée par Communautés locales au Haut Atlas occidental (Maroc)</a:t>
            </a:r>
            <a:endParaRPr lang="fr-FR" altLang="en-US" sz="2400" dirty="0">
              <a:latin typeface="+mj-lt"/>
            </a:endParaRPr>
          </a:p>
          <a:p>
            <a:endParaRPr lang="en-IE" altLang="en-US" sz="1600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6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01" name="AutoShape 3"/>
          <p:cNvSpPr>
            <a:spLocks noChangeArrowheads="1"/>
          </p:cNvSpPr>
          <p:nvPr/>
        </p:nvSpPr>
        <p:spPr bwMode="auto">
          <a:xfrm rot="21207133">
            <a:off x="607218" y="3345960"/>
            <a:ext cx="7777163" cy="144463"/>
          </a:xfrm>
          <a:prstGeom prst="leftRightArrow">
            <a:avLst>
              <a:gd name="adj1" fmla="val 50000"/>
              <a:gd name="adj2" fmla="val 1076700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 rot="16200000">
            <a:off x="1873070" y="3654148"/>
            <a:ext cx="5516562" cy="215900"/>
          </a:xfrm>
          <a:prstGeom prst="leftRightArrow">
            <a:avLst>
              <a:gd name="adj1" fmla="val 50000"/>
              <a:gd name="adj2" fmla="val 511029"/>
            </a:avLst>
          </a:prstGeom>
          <a:solidFill>
            <a:srgbClr val="000000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 rot="19484767">
            <a:off x="-111027" y="3580571"/>
            <a:ext cx="8778875" cy="241300"/>
          </a:xfrm>
          <a:prstGeom prst="leftRightArrow">
            <a:avLst>
              <a:gd name="adj1" fmla="val 50000"/>
              <a:gd name="adj2" fmla="val 727632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7450138" y="3150141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3481388" y="1268413"/>
            <a:ext cx="154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Idéel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78094" y="665181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Qualitatif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Quantitatif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817341" y="6207591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Matériel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24456" y="321827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Individuel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0129540">
            <a:off x="3574747" y="314227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840901" y="2865342"/>
            <a:ext cx="19812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4739450" y="3447258"/>
            <a:ext cx="2286000" cy="16002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298604" y="410195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agronomie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953000" y="3086428"/>
            <a:ext cx="167640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histoire et </a:t>
            </a:r>
            <a:r>
              <a:rPr lang="fr-FR" altLang="en-US" b="1" kern="0" dirty="0">
                <a:solidFill>
                  <a:srgbClr val="000000"/>
                </a:solidFill>
              </a:rPr>
              <a:t>géographie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BDAA767A-F382-4A2C-8889-844E47B7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25" y="3620534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économie</a:t>
            </a:r>
          </a:p>
        </p:txBody>
      </p:sp>
    </p:spTree>
    <p:extLst>
      <p:ext uri="{BB962C8B-B14F-4D97-AF65-F5344CB8AC3E}">
        <p14:creationId xmlns:p14="http://schemas.microsoft.com/office/powerpoint/2010/main" val="1697661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01" name="AutoShape 3"/>
          <p:cNvSpPr>
            <a:spLocks noChangeArrowheads="1"/>
          </p:cNvSpPr>
          <p:nvPr/>
        </p:nvSpPr>
        <p:spPr bwMode="auto">
          <a:xfrm rot="21207133">
            <a:off x="607218" y="3345960"/>
            <a:ext cx="7777163" cy="144463"/>
          </a:xfrm>
          <a:prstGeom prst="leftRightArrow">
            <a:avLst>
              <a:gd name="adj1" fmla="val 50000"/>
              <a:gd name="adj2" fmla="val 1076700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 rot="16200000">
            <a:off x="1873070" y="3654148"/>
            <a:ext cx="5516562" cy="215900"/>
          </a:xfrm>
          <a:prstGeom prst="leftRightArrow">
            <a:avLst>
              <a:gd name="adj1" fmla="val 50000"/>
              <a:gd name="adj2" fmla="val 511029"/>
            </a:avLst>
          </a:prstGeom>
          <a:solidFill>
            <a:srgbClr val="000000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 rot="19484767">
            <a:off x="-111027" y="3580571"/>
            <a:ext cx="8778875" cy="241300"/>
          </a:xfrm>
          <a:prstGeom prst="leftRightArrow">
            <a:avLst>
              <a:gd name="adj1" fmla="val 50000"/>
              <a:gd name="adj2" fmla="val 727632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7450138" y="3150141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3481388" y="1268413"/>
            <a:ext cx="154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Idéel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78094" y="665181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Qualitatif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Quantitatif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817341" y="6207591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Matériel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24456" y="321827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Individuel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0129540">
            <a:off x="3574747" y="314227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840901" y="2865342"/>
            <a:ext cx="19812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4739450" y="3447258"/>
            <a:ext cx="2286000" cy="16002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298604" y="410195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agronomie</a:t>
            </a: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059941" y="2513821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041775" y="2672168"/>
            <a:ext cx="182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sociologie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953000" y="3086428"/>
            <a:ext cx="167640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histoire et </a:t>
            </a:r>
            <a:r>
              <a:rPr lang="fr-FR" altLang="en-US" b="1" kern="0" dirty="0">
                <a:solidFill>
                  <a:srgbClr val="000000"/>
                </a:solidFill>
              </a:rPr>
              <a:t>géographie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BDAA767A-F382-4A2C-8889-844E47B7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25" y="3620534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économie</a:t>
            </a:r>
          </a:p>
        </p:txBody>
      </p:sp>
    </p:spTree>
    <p:extLst>
      <p:ext uri="{BB962C8B-B14F-4D97-AF65-F5344CB8AC3E}">
        <p14:creationId xmlns:p14="http://schemas.microsoft.com/office/powerpoint/2010/main" val="392201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01" name="AutoShape 3"/>
          <p:cNvSpPr>
            <a:spLocks noChangeArrowheads="1"/>
          </p:cNvSpPr>
          <p:nvPr/>
        </p:nvSpPr>
        <p:spPr bwMode="auto">
          <a:xfrm rot="21207133">
            <a:off x="607218" y="3345960"/>
            <a:ext cx="7777163" cy="144463"/>
          </a:xfrm>
          <a:prstGeom prst="leftRightArrow">
            <a:avLst>
              <a:gd name="adj1" fmla="val 50000"/>
              <a:gd name="adj2" fmla="val 1076700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 rot="16200000">
            <a:off x="1873070" y="3654148"/>
            <a:ext cx="5516562" cy="215900"/>
          </a:xfrm>
          <a:prstGeom prst="leftRightArrow">
            <a:avLst>
              <a:gd name="adj1" fmla="val 50000"/>
              <a:gd name="adj2" fmla="val 511029"/>
            </a:avLst>
          </a:prstGeom>
          <a:solidFill>
            <a:srgbClr val="000000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 rot="19484767">
            <a:off x="-111027" y="3580571"/>
            <a:ext cx="8778875" cy="241300"/>
          </a:xfrm>
          <a:prstGeom prst="leftRightArrow">
            <a:avLst>
              <a:gd name="adj1" fmla="val 50000"/>
              <a:gd name="adj2" fmla="val 727632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7450138" y="3150141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3481388" y="1268413"/>
            <a:ext cx="154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Idéel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78094" y="665181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Qualitatif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Quantitatif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817341" y="6207591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Matériel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24456" y="321827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Individuel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0129540">
            <a:off x="3574747" y="314227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840901" y="2865342"/>
            <a:ext cx="19812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4739450" y="3447258"/>
            <a:ext cx="2286000" cy="16002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298604" y="410195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agronomie</a:t>
            </a: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059941" y="2513821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4301679" y="1504883"/>
            <a:ext cx="2024198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041775" y="2672168"/>
            <a:ext cx="182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sociologie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953000" y="3086428"/>
            <a:ext cx="167640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histoire et </a:t>
            </a:r>
            <a:r>
              <a:rPr lang="fr-FR" altLang="en-US" b="1" kern="0" dirty="0">
                <a:solidFill>
                  <a:srgbClr val="000000"/>
                </a:solidFill>
              </a:rPr>
              <a:t>géographie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BDAA767A-F382-4A2C-8889-844E47B7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25" y="3620534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économie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="" xmlns:a16="http://schemas.microsoft.com/office/drawing/2014/main" id="{1812A50D-6DFF-489A-AED4-3927AB7D3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691" y="1755338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b="1" kern="0" dirty="0">
                <a:solidFill>
                  <a:srgbClr val="000000"/>
                </a:solidFill>
              </a:rPr>
              <a:t>anthropologie socioculturelle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34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2"/>
          <p:cNvSpPr>
            <a:spLocks/>
          </p:cNvSpPr>
          <p:nvPr/>
        </p:nvSpPr>
        <p:spPr bwMode="auto">
          <a:xfrm>
            <a:off x="3571054" y="3440720"/>
            <a:ext cx="1841500" cy="25908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01" name="AutoShape 3"/>
          <p:cNvSpPr>
            <a:spLocks noChangeArrowheads="1"/>
          </p:cNvSpPr>
          <p:nvPr/>
        </p:nvSpPr>
        <p:spPr bwMode="auto">
          <a:xfrm rot="21207133">
            <a:off x="607218" y="3345960"/>
            <a:ext cx="7777163" cy="144463"/>
          </a:xfrm>
          <a:prstGeom prst="leftRightArrow">
            <a:avLst>
              <a:gd name="adj1" fmla="val 50000"/>
              <a:gd name="adj2" fmla="val 1076700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 rot="16200000">
            <a:off x="1873070" y="3654148"/>
            <a:ext cx="5516562" cy="215900"/>
          </a:xfrm>
          <a:prstGeom prst="leftRightArrow">
            <a:avLst>
              <a:gd name="adj1" fmla="val 50000"/>
              <a:gd name="adj2" fmla="val 511029"/>
            </a:avLst>
          </a:prstGeom>
          <a:solidFill>
            <a:srgbClr val="000000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 rot="19484767">
            <a:off x="-111027" y="3580571"/>
            <a:ext cx="8778875" cy="241300"/>
          </a:xfrm>
          <a:prstGeom prst="leftRightArrow">
            <a:avLst>
              <a:gd name="adj1" fmla="val 50000"/>
              <a:gd name="adj2" fmla="val 727632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7450138" y="3150141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3481388" y="1268413"/>
            <a:ext cx="154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Idéel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78094" y="665181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Qualitatif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Quantitatif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817341" y="6207591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Matériel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24456" y="321827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Individuel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0129540">
            <a:off x="3574747" y="314227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840901" y="2865342"/>
            <a:ext cx="19812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4739450" y="3447258"/>
            <a:ext cx="2286000" cy="16002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298604" y="410195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agronomie</a:t>
            </a: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059941" y="2513821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4301679" y="1504883"/>
            <a:ext cx="2024198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041775" y="2672168"/>
            <a:ext cx="182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sociologie</a:t>
            </a: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20200399">
            <a:off x="3535044" y="504530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694906" y="5542422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écologie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548619" y="5764914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bio-physique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953000" y="3086428"/>
            <a:ext cx="167640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histoire et </a:t>
            </a:r>
            <a:r>
              <a:rPr lang="fr-FR" altLang="en-US" b="1" kern="0" dirty="0">
                <a:solidFill>
                  <a:srgbClr val="000000"/>
                </a:solidFill>
              </a:rPr>
              <a:t>géographie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BDAA767A-F382-4A2C-8889-844E47B7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25" y="3620534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économie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="" xmlns:a16="http://schemas.microsoft.com/office/drawing/2014/main" id="{1C555A75-53EC-43BB-892E-C1BB8CF80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707" y="4413063"/>
            <a:ext cx="114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écologie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humaine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="" xmlns:a16="http://schemas.microsoft.com/office/drawing/2014/main" id="{A8280AFC-28F7-431E-AAA5-64FC3AA17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691" y="1755338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b="1" kern="0" dirty="0">
                <a:solidFill>
                  <a:srgbClr val="000000"/>
                </a:solidFill>
              </a:rPr>
              <a:t>anthropologie socioculturelle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51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2"/>
          <p:cNvSpPr>
            <a:spLocks/>
          </p:cNvSpPr>
          <p:nvPr/>
        </p:nvSpPr>
        <p:spPr bwMode="auto">
          <a:xfrm>
            <a:off x="3571054" y="3440720"/>
            <a:ext cx="1841500" cy="25908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01" name="AutoShape 3"/>
          <p:cNvSpPr>
            <a:spLocks noChangeArrowheads="1"/>
          </p:cNvSpPr>
          <p:nvPr/>
        </p:nvSpPr>
        <p:spPr bwMode="auto">
          <a:xfrm rot="21207133">
            <a:off x="607218" y="3345960"/>
            <a:ext cx="7777163" cy="144463"/>
          </a:xfrm>
          <a:prstGeom prst="leftRightArrow">
            <a:avLst>
              <a:gd name="adj1" fmla="val 50000"/>
              <a:gd name="adj2" fmla="val 1076700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utoShape 4"/>
          <p:cNvSpPr>
            <a:spLocks noChangeArrowheads="1"/>
          </p:cNvSpPr>
          <p:nvPr/>
        </p:nvSpPr>
        <p:spPr bwMode="auto">
          <a:xfrm rot="16200000">
            <a:off x="1873070" y="3654148"/>
            <a:ext cx="5516562" cy="215900"/>
          </a:xfrm>
          <a:prstGeom prst="leftRightArrow">
            <a:avLst>
              <a:gd name="adj1" fmla="val 50000"/>
              <a:gd name="adj2" fmla="val 511029"/>
            </a:avLst>
          </a:prstGeom>
          <a:solidFill>
            <a:srgbClr val="000000">
              <a:alpha val="50195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AutoShape 19"/>
          <p:cNvSpPr>
            <a:spLocks noChangeArrowheads="1"/>
          </p:cNvSpPr>
          <p:nvPr/>
        </p:nvSpPr>
        <p:spPr bwMode="auto">
          <a:xfrm rot="19484767">
            <a:off x="-111027" y="3580571"/>
            <a:ext cx="8778875" cy="241300"/>
          </a:xfrm>
          <a:prstGeom prst="leftRightArrow">
            <a:avLst>
              <a:gd name="adj1" fmla="val 50000"/>
              <a:gd name="adj2" fmla="val 727632"/>
            </a:avLst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7450138" y="3150141"/>
            <a:ext cx="169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Social</a:t>
            </a:r>
          </a:p>
        </p:txBody>
      </p:sp>
      <p:sp>
        <p:nvSpPr>
          <p:cNvPr id="125" name="Text Box 8"/>
          <p:cNvSpPr txBox="1">
            <a:spLocks noChangeArrowheads="1"/>
          </p:cNvSpPr>
          <p:nvPr/>
        </p:nvSpPr>
        <p:spPr bwMode="auto">
          <a:xfrm>
            <a:off x="3481388" y="1268413"/>
            <a:ext cx="154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Idéel</a:t>
            </a: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7078094" y="665181"/>
            <a:ext cx="1998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Qualitatif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152400" y="6172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>
                <a:solidFill>
                  <a:srgbClr val="FFFFFF"/>
                </a:solidFill>
                <a:latin typeface="Tahoma" panose="020B0604030504040204" pitchFamily="34" charset="0"/>
              </a:rPr>
              <a:t>Quantitatif</a:t>
            </a:r>
          </a:p>
        </p:txBody>
      </p:sp>
      <p:sp>
        <p:nvSpPr>
          <p:cNvPr id="144" name="Text Box 7"/>
          <p:cNvSpPr txBox="1">
            <a:spLocks noChangeArrowheads="1"/>
          </p:cNvSpPr>
          <p:nvPr/>
        </p:nvSpPr>
        <p:spPr bwMode="auto">
          <a:xfrm>
            <a:off x="4817341" y="6207591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Matériel</a:t>
            </a:r>
          </a:p>
        </p:txBody>
      </p:sp>
      <p:sp>
        <p:nvSpPr>
          <p:cNvPr id="145" name="Text Box 5"/>
          <p:cNvSpPr txBox="1">
            <a:spLocks noChangeArrowheads="1"/>
          </p:cNvSpPr>
          <p:nvPr/>
        </p:nvSpPr>
        <p:spPr bwMode="auto">
          <a:xfrm>
            <a:off x="24456" y="321827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en-US" sz="2800" dirty="0">
                <a:solidFill>
                  <a:srgbClr val="FFFFFF"/>
                </a:solidFill>
                <a:latin typeface="Tahoma" panose="020B0604030504040204" pitchFamily="34" charset="0"/>
              </a:rPr>
              <a:t>Individuel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0129540">
            <a:off x="3574747" y="314227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4840901" y="2865342"/>
            <a:ext cx="19812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2"/>
          <p:cNvSpPr>
            <a:spLocks/>
          </p:cNvSpPr>
          <p:nvPr/>
        </p:nvSpPr>
        <p:spPr bwMode="auto">
          <a:xfrm>
            <a:off x="4739450" y="3447258"/>
            <a:ext cx="2286000" cy="16002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298604" y="4101959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agronomie</a:t>
            </a:r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4059941" y="2513821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4301679" y="1504883"/>
            <a:ext cx="2024198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041775" y="2672168"/>
            <a:ext cx="1822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sociologie</a:t>
            </a: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20200399">
            <a:off x="3535044" y="5045307"/>
            <a:ext cx="1841500" cy="1295400"/>
          </a:xfrm>
          <a:custGeom>
            <a:avLst/>
            <a:gdLst>
              <a:gd name="T0" fmla="*/ 2147483647 w 934"/>
              <a:gd name="T1" fmla="*/ 0 h 985"/>
              <a:gd name="T2" fmla="*/ 2147483647 w 934"/>
              <a:gd name="T3" fmla="*/ 2147483647 h 985"/>
              <a:gd name="T4" fmla="*/ 2147483647 w 934"/>
              <a:gd name="T5" fmla="*/ 2147483647 h 985"/>
              <a:gd name="T6" fmla="*/ 2147483647 w 934"/>
              <a:gd name="T7" fmla="*/ 2147483647 h 985"/>
              <a:gd name="T8" fmla="*/ 2147483647 w 934"/>
              <a:gd name="T9" fmla="*/ 2147483647 h 985"/>
              <a:gd name="T10" fmla="*/ 2147483647 w 934"/>
              <a:gd name="T11" fmla="*/ 2147483647 h 985"/>
              <a:gd name="T12" fmla="*/ 2147483647 w 934"/>
              <a:gd name="T13" fmla="*/ 2147483647 h 985"/>
              <a:gd name="T14" fmla="*/ 2147483647 w 934"/>
              <a:gd name="T15" fmla="*/ 2147483647 h 985"/>
              <a:gd name="T16" fmla="*/ 2147483647 w 934"/>
              <a:gd name="T17" fmla="*/ 2147483647 h 985"/>
              <a:gd name="T18" fmla="*/ 2147483647 w 934"/>
              <a:gd name="T19" fmla="*/ 2147483647 h 985"/>
              <a:gd name="T20" fmla="*/ 2147483647 w 934"/>
              <a:gd name="T21" fmla="*/ 2147483647 h 985"/>
              <a:gd name="T22" fmla="*/ 2147483647 w 934"/>
              <a:gd name="T23" fmla="*/ 2147483647 h 985"/>
              <a:gd name="T24" fmla="*/ 2147483647 w 934"/>
              <a:gd name="T25" fmla="*/ 2147483647 h 985"/>
              <a:gd name="T26" fmla="*/ 2147483647 w 934"/>
              <a:gd name="T27" fmla="*/ 2147483647 h 985"/>
              <a:gd name="T28" fmla="*/ 2147483647 w 934"/>
              <a:gd name="T29" fmla="*/ 2147483647 h 985"/>
              <a:gd name="T30" fmla="*/ 2147483647 w 934"/>
              <a:gd name="T31" fmla="*/ 2147483647 h 985"/>
              <a:gd name="T32" fmla="*/ 2147483647 w 934"/>
              <a:gd name="T33" fmla="*/ 2147483647 h 985"/>
              <a:gd name="T34" fmla="*/ 2147483647 w 934"/>
              <a:gd name="T35" fmla="*/ 2147483647 h 985"/>
              <a:gd name="T36" fmla="*/ 2147483647 w 934"/>
              <a:gd name="T37" fmla="*/ 2147483647 h 985"/>
              <a:gd name="T38" fmla="*/ 2147483647 w 934"/>
              <a:gd name="T39" fmla="*/ 2147483647 h 985"/>
              <a:gd name="T40" fmla="*/ 2147483647 w 934"/>
              <a:gd name="T41" fmla="*/ 2147483647 h 985"/>
              <a:gd name="T42" fmla="*/ 0 w 934"/>
              <a:gd name="T43" fmla="*/ 2147483647 h 985"/>
              <a:gd name="T44" fmla="*/ 2147483647 w 934"/>
              <a:gd name="T45" fmla="*/ 2147483647 h 985"/>
              <a:gd name="T46" fmla="*/ 2147483647 w 934"/>
              <a:gd name="T47" fmla="*/ 2147483647 h 985"/>
              <a:gd name="T48" fmla="*/ 2147483647 w 934"/>
              <a:gd name="T49" fmla="*/ 2147483647 h 985"/>
              <a:gd name="T50" fmla="*/ 2147483647 w 934"/>
              <a:gd name="T51" fmla="*/ 2147483647 h 985"/>
              <a:gd name="T52" fmla="*/ 2147483647 w 934"/>
              <a:gd name="T53" fmla="*/ 0 h 9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4"/>
              <a:gd name="T82" fmla="*/ 0 h 985"/>
              <a:gd name="T83" fmla="*/ 934 w 934"/>
              <a:gd name="T84" fmla="*/ 985 h 9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4" h="985">
                <a:moveTo>
                  <a:pt x="140" y="0"/>
                </a:moveTo>
                <a:cubicBezTo>
                  <a:pt x="307" y="13"/>
                  <a:pt x="472" y="29"/>
                  <a:pt x="640" y="38"/>
                </a:cubicBezTo>
                <a:cubicBezTo>
                  <a:pt x="798" y="144"/>
                  <a:pt x="664" y="40"/>
                  <a:pt x="742" y="128"/>
                </a:cubicBezTo>
                <a:cubicBezTo>
                  <a:pt x="766" y="155"/>
                  <a:pt x="799" y="175"/>
                  <a:pt x="819" y="205"/>
                </a:cubicBezTo>
                <a:cubicBezTo>
                  <a:pt x="847" y="247"/>
                  <a:pt x="868" y="291"/>
                  <a:pt x="896" y="333"/>
                </a:cubicBezTo>
                <a:cubicBezTo>
                  <a:pt x="913" y="388"/>
                  <a:pt x="924" y="441"/>
                  <a:pt x="934" y="499"/>
                </a:cubicBezTo>
                <a:cubicBezTo>
                  <a:pt x="930" y="543"/>
                  <a:pt x="933" y="627"/>
                  <a:pt x="908" y="678"/>
                </a:cubicBezTo>
                <a:cubicBezTo>
                  <a:pt x="901" y="692"/>
                  <a:pt x="890" y="703"/>
                  <a:pt x="883" y="717"/>
                </a:cubicBezTo>
                <a:cubicBezTo>
                  <a:pt x="877" y="729"/>
                  <a:pt x="878" y="745"/>
                  <a:pt x="870" y="755"/>
                </a:cubicBezTo>
                <a:cubicBezTo>
                  <a:pt x="860" y="767"/>
                  <a:pt x="844" y="771"/>
                  <a:pt x="832" y="781"/>
                </a:cubicBezTo>
                <a:cubicBezTo>
                  <a:pt x="818" y="793"/>
                  <a:pt x="805" y="805"/>
                  <a:pt x="793" y="819"/>
                </a:cubicBezTo>
                <a:cubicBezTo>
                  <a:pt x="783" y="831"/>
                  <a:pt x="779" y="847"/>
                  <a:pt x="768" y="857"/>
                </a:cubicBezTo>
                <a:cubicBezTo>
                  <a:pt x="745" y="877"/>
                  <a:pt x="716" y="891"/>
                  <a:pt x="691" y="909"/>
                </a:cubicBezTo>
                <a:cubicBezTo>
                  <a:pt x="674" y="921"/>
                  <a:pt x="660" y="940"/>
                  <a:pt x="640" y="947"/>
                </a:cubicBezTo>
                <a:cubicBezTo>
                  <a:pt x="590" y="964"/>
                  <a:pt x="538" y="973"/>
                  <a:pt x="486" y="985"/>
                </a:cubicBezTo>
                <a:cubicBezTo>
                  <a:pt x="345" y="957"/>
                  <a:pt x="399" y="974"/>
                  <a:pt x="320" y="947"/>
                </a:cubicBezTo>
                <a:cubicBezTo>
                  <a:pt x="291" y="926"/>
                  <a:pt x="230" y="882"/>
                  <a:pt x="192" y="857"/>
                </a:cubicBezTo>
                <a:cubicBezTo>
                  <a:pt x="179" y="848"/>
                  <a:pt x="166" y="841"/>
                  <a:pt x="153" y="832"/>
                </a:cubicBezTo>
                <a:cubicBezTo>
                  <a:pt x="140" y="824"/>
                  <a:pt x="115" y="806"/>
                  <a:pt x="115" y="806"/>
                </a:cubicBezTo>
                <a:cubicBezTo>
                  <a:pt x="106" y="793"/>
                  <a:pt x="100" y="779"/>
                  <a:pt x="89" y="768"/>
                </a:cubicBezTo>
                <a:cubicBezTo>
                  <a:pt x="78" y="757"/>
                  <a:pt x="61" y="754"/>
                  <a:pt x="51" y="742"/>
                </a:cubicBezTo>
                <a:cubicBezTo>
                  <a:pt x="31" y="719"/>
                  <a:pt x="0" y="665"/>
                  <a:pt x="0" y="665"/>
                </a:cubicBezTo>
                <a:cubicBezTo>
                  <a:pt x="8" y="581"/>
                  <a:pt x="12" y="524"/>
                  <a:pt x="38" y="448"/>
                </a:cubicBezTo>
                <a:cubicBezTo>
                  <a:pt x="42" y="405"/>
                  <a:pt x="47" y="363"/>
                  <a:pt x="51" y="320"/>
                </a:cubicBezTo>
                <a:cubicBezTo>
                  <a:pt x="56" y="260"/>
                  <a:pt x="58" y="201"/>
                  <a:pt x="64" y="141"/>
                </a:cubicBezTo>
                <a:cubicBezTo>
                  <a:pt x="67" y="111"/>
                  <a:pt x="63" y="78"/>
                  <a:pt x="76" y="51"/>
                </a:cubicBezTo>
                <a:cubicBezTo>
                  <a:pt x="100" y="3"/>
                  <a:pt x="278" y="66"/>
                  <a:pt x="140" y="0"/>
                </a:cubicBezTo>
                <a:close/>
              </a:path>
            </a:pathLst>
          </a:custGeom>
          <a:solidFill>
            <a:srgbClr val="FFFF66">
              <a:alpha val="52940"/>
            </a:srgb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694906" y="5542422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écologie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548619" y="5764914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bio-physique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609600" y="762000"/>
            <a:ext cx="8229600" cy="60960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4953000" y="3086428"/>
            <a:ext cx="1676400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histoire et </a:t>
            </a:r>
            <a:r>
              <a:rPr lang="fr-FR" altLang="en-US" b="1" kern="0" dirty="0">
                <a:solidFill>
                  <a:srgbClr val="000000"/>
                </a:solidFill>
              </a:rPr>
              <a:t>géographie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3">
            <a:extLst>
              <a:ext uri="{FF2B5EF4-FFF2-40B4-BE49-F238E27FC236}">
                <a16:creationId xmlns="" xmlns:a16="http://schemas.microsoft.com/office/drawing/2014/main" id="{BDAA767A-F382-4A2C-8889-844E47B7C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625" y="3620534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économie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="" xmlns:a16="http://schemas.microsoft.com/office/drawing/2014/main" id="{1C555A75-53EC-43BB-892E-C1BB8CF80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707" y="4413063"/>
            <a:ext cx="114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écologie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humaine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="" xmlns:a16="http://schemas.microsoft.com/office/drawing/2014/main" id="{A6A887DA-5C4D-405B-B2E9-8242D2D81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691" y="1755338"/>
            <a:ext cx="182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b="1" kern="0" dirty="0">
                <a:solidFill>
                  <a:srgbClr val="000000"/>
                </a:solidFill>
              </a:rPr>
              <a:t>anthropologie socioculturelle</a:t>
            </a:r>
            <a:endParaRPr kumimoji="0" lang="fr-FR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80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881" y="674000"/>
            <a:ext cx="14050540" cy="6184000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66" y="1352259"/>
            <a:ext cx="773243" cy="581304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="" xmlns:a16="http://schemas.microsoft.com/office/drawing/2014/main" id="{09BE11F4-B102-4518-A577-B42AA96CA4FA}"/>
              </a:ext>
            </a:extLst>
          </p:cNvPr>
          <p:cNvSpPr txBox="1">
            <a:spLocks/>
          </p:cNvSpPr>
          <p:nvPr/>
        </p:nvSpPr>
        <p:spPr>
          <a:xfrm>
            <a:off x="137855" y="914400"/>
            <a:ext cx="3212756" cy="169287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effectLst/>
              </a:rPr>
              <a:t>Sites où je dirige des étudiants travaillant </a:t>
            </a:r>
            <a:r>
              <a:rPr lang="fr-FR" sz="2000" dirty="0" err="1">
                <a:effectLst/>
              </a:rPr>
              <a:t>trandisciplinairement</a:t>
            </a:r>
            <a:r>
              <a:rPr lang="fr-FR" sz="2000" dirty="0">
                <a:effectLst/>
              </a:rPr>
              <a:t> sur des communs pastoraux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46878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7306CF-4767-4D85-A7D9-1471B247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881" y="674000"/>
            <a:ext cx="14050540" cy="6184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DD4F3A9-ABE3-4FF9-8E2D-FAA322396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03" y="958517"/>
            <a:ext cx="773243" cy="581304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5BD002BD-1B63-4B65-9090-1CBFF65E5033}"/>
              </a:ext>
            </a:extLst>
          </p:cNvPr>
          <p:cNvSpPr txBox="1">
            <a:spLocks/>
          </p:cNvSpPr>
          <p:nvPr/>
        </p:nvSpPr>
        <p:spPr>
          <a:xfrm>
            <a:off x="137855" y="914400"/>
            <a:ext cx="3212756" cy="169287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effectLst/>
              </a:rPr>
              <a:t>Sites où je dirige des étudiants travaillant </a:t>
            </a:r>
            <a:r>
              <a:rPr lang="fr-FR" sz="2000" dirty="0" err="1">
                <a:effectLst/>
              </a:rPr>
              <a:t>trandisciplinairement</a:t>
            </a:r>
            <a:r>
              <a:rPr lang="fr-FR" sz="2000" dirty="0">
                <a:effectLst/>
              </a:rPr>
              <a:t> sur des communs pastoraux</a:t>
            </a:r>
            <a:endParaRPr lang="fr-FR" sz="2000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8974B83-11C6-4A79-ACD8-BF615F17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66" y="1352259"/>
            <a:ext cx="773243" cy="5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7306CF-4767-4D85-A7D9-1471B247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881" y="674000"/>
            <a:ext cx="14050540" cy="6184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9CEA966-9958-4F57-BA5B-02B13CD01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03" y="958517"/>
            <a:ext cx="773243" cy="581304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8801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sp>
        <p:nvSpPr>
          <p:cNvPr id="12" name="Title 5">
            <a:extLst>
              <a:ext uri="{FF2B5EF4-FFF2-40B4-BE49-F238E27FC236}">
                <a16:creationId xmlns="" xmlns:a16="http://schemas.microsoft.com/office/drawing/2014/main" id="{5BD002BD-1B63-4B65-9090-1CBFF65E5033}"/>
              </a:ext>
            </a:extLst>
          </p:cNvPr>
          <p:cNvSpPr txBox="1">
            <a:spLocks/>
          </p:cNvSpPr>
          <p:nvPr/>
        </p:nvSpPr>
        <p:spPr>
          <a:xfrm>
            <a:off x="137595" y="914400"/>
            <a:ext cx="3212756" cy="169287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effectLst/>
              </a:rPr>
              <a:t>Sites où je dirige des étudiants travaillant </a:t>
            </a:r>
            <a:r>
              <a:rPr lang="fr-FR" sz="2000" dirty="0" err="1">
                <a:effectLst/>
              </a:rPr>
              <a:t>trandisciplinairement</a:t>
            </a:r>
            <a:r>
              <a:rPr lang="fr-FR" sz="2000" dirty="0">
                <a:effectLst/>
              </a:rPr>
              <a:t> sur des communs pastoraux</a:t>
            </a:r>
            <a:endParaRPr lang="fr-FR" sz="2000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8974B83-11C6-4A79-ACD8-BF615F17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66" y="1352259"/>
            <a:ext cx="773243" cy="581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06C3ACA-7747-4E88-A4C6-CCA9ECCC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51" y="1824337"/>
            <a:ext cx="773243" cy="5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6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7306CF-4767-4D85-A7D9-1471B247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881" y="674000"/>
            <a:ext cx="14050540" cy="6184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C026E337-6FAF-439E-99D5-1986B0B5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03" y="958517"/>
            <a:ext cx="773243" cy="581304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8974B83-11C6-4A79-ACD8-BF615F17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66" y="1352259"/>
            <a:ext cx="773243" cy="581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06C3ACA-7747-4E88-A4C6-CCA9ECCC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51" y="1824337"/>
            <a:ext cx="773243" cy="58130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086C5815-EEB2-4087-9C46-4207A25E3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81" y="1367229"/>
            <a:ext cx="773243" cy="581304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="" xmlns:a16="http://schemas.microsoft.com/office/drawing/2014/main" id="{8E48816A-3440-43A4-B84B-1F4B558B14A2}"/>
              </a:ext>
            </a:extLst>
          </p:cNvPr>
          <p:cNvSpPr txBox="1">
            <a:spLocks/>
          </p:cNvSpPr>
          <p:nvPr/>
        </p:nvSpPr>
        <p:spPr>
          <a:xfrm>
            <a:off x="4800989" y="1386345"/>
            <a:ext cx="799207" cy="584713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fr-FR" sz="3600" b="1" i="1" spc="-150" dirty="0"/>
          </a:p>
        </p:txBody>
      </p:sp>
      <p:sp>
        <p:nvSpPr>
          <p:cNvPr id="21" name="Title 5">
            <a:extLst>
              <a:ext uri="{FF2B5EF4-FFF2-40B4-BE49-F238E27FC236}">
                <a16:creationId xmlns="" xmlns:a16="http://schemas.microsoft.com/office/drawing/2014/main" id="{049A7347-44D3-4D15-A97C-2D4AEBBD399E}"/>
              </a:ext>
            </a:extLst>
          </p:cNvPr>
          <p:cNvSpPr txBox="1">
            <a:spLocks/>
          </p:cNvSpPr>
          <p:nvPr/>
        </p:nvSpPr>
        <p:spPr>
          <a:xfrm>
            <a:off x="140432" y="911552"/>
            <a:ext cx="3212756" cy="228599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effectLst/>
              </a:rPr>
              <a:t>Sites où je dirige des étudiants travaillant </a:t>
            </a:r>
            <a:r>
              <a:rPr lang="fr-FR" sz="2000" dirty="0" err="1">
                <a:effectLst/>
              </a:rPr>
              <a:t>trandisciplinairement</a:t>
            </a:r>
            <a:r>
              <a:rPr lang="fr-FR" sz="2000" dirty="0">
                <a:effectLst/>
              </a:rPr>
              <a:t> sur des communs pastoraux</a:t>
            </a:r>
          </a:p>
          <a:p>
            <a:pPr algn="ctr"/>
            <a:r>
              <a:rPr lang="fr-FR" sz="2000" dirty="0">
                <a:effectLst/>
              </a:rPr>
              <a:t>(ombragés ceux en voie d’exploration)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90932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7306CF-4767-4D85-A7D9-1471B247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881" y="674000"/>
            <a:ext cx="14050540" cy="6184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92F700C-9A18-434A-90C2-6A183204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03" y="958517"/>
            <a:ext cx="773243" cy="58130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8974B83-11C6-4A79-ACD8-BF615F17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66" y="1352259"/>
            <a:ext cx="773243" cy="581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06C3ACA-7747-4E88-A4C6-CCA9ECCC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51" y="1824337"/>
            <a:ext cx="773243" cy="5813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5CD1FC6-EB4A-4C28-A0B5-E6DFCC94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6" y="1715948"/>
            <a:ext cx="773243" cy="581304"/>
          </a:xfrm>
          <a:prstGeom prst="rect">
            <a:avLst/>
          </a:prstGeom>
        </p:spPr>
      </p:pic>
      <p:sp>
        <p:nvSpPr>
          <p:cNvPr id="17" name="Title 5">
            <a:extLst>
              <a:ext uri="{FF2B5EF4-FFF2-40B4-BE49-F238E27FC236}">
                <a16:creationId xmlns="" xmlns:a16="http://schemas.microsoft.com/office/drawing/2014/main" id="{62933737-AAD3-4EB6-AF43-B437188E6899}"/>
              </a:ext>
            </a:extLst>
          </p:cNvPr>
          <p:cNvSpPr txBox="1">
            <a:spLocks/>
          </p:cNvSpPr>
          <p:nvPr/>
        </p:nvSpPr>
        <p:spPr>
          <a:xfrm>
            <a:off x="4140842" y="1715702"/>
            <a:ext cx="799207" cy="584713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fr-FR" sz="3600" b="1" i="1" spc="-150" dirty="0"/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3B19F262-216F-4F87-AE45-DD9A191E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81" y="1367229"/>
            <a:ext cx="773243" cy="581304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="" xmlns:a16="http://schemas.microsoft.com/office/drawing/2014/main" id="{A68E27C8-CEB4-4AC4-A708-620890B7BF77}"/>
              </a:ext>
            </a:extLst>
          </p:cNvPr>
          <p:cNvSpPr txBox="1">
            <a:spLocks/>
          </p:cNvSpPr>
          <p:nvPr/>
        </p:nvSpPr>
        <p:spPr>
          <a:xfrm>
            <a:off x="4800989" y="1386345"/>
            <a:ext cx="799207" cy="584713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fr-FR" sz="3600" b="1" i="1" spc="-150" dirty="0"/>
          </a:p>
        </p:txBody>
      </p:sp>
      <p:sp>
        <p:nvSpPr>
          <p:cNvPr id="22" name="Title 5">
            <a:extLst>
              <a:ext uri="{FF2B5EF4-FFF2-40B4-BE49-F238E27FC236}">
                <a16:creationId xmlns="" xmlns:a16="http://schemas.microsoft.com/office/drawing/2014/main" id="{94AA630D-0CD2-4B1C-9F5D-FE77DF7CA846}"/>
              </a:ext>
            </a:extLst>
          </p:cNvPr>
          <p:cNvSpPr txBox="1">
            <a:spLocks/>
          </p:cNvSpPr>
          <p:nvPr/>
        </p:nvSpPr>
        <p:spPr>
          <a:xfrm>
            <a:off x="140432" y="911552"/>
            <a:ext cx="3212756" cy="228599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effectLst/>
              </a:rPr>
              <a:t>Sites où je dirige des étudiants travaillant </a:t>
            </a:r>
            <a:r>
              <a:rPr lang="fr-FR" sz="2000" dirty="0" err="1">
                <a:effectLst/>
              </a:rPr>
              <a:t>trandisciplinairement</a:t>
            </a:r>
            <a:r>
              <a:rPr lang="fr-FR" sz="2000" dirty="0">
                <a:effectLst/>
              </a:rPr>
              <a:t> sur des communs pastoraux</a:t>
            </a:r>
          </a:p>
          <a:p>
            <a:pPr algn="ctr"/>
            <a:r>
              <a:rPr lang="fr-FR" sz="2000" dirty="0">
                <a:effectLst/>
              </a:rPr>
              <a:t>(ombragés ceux en voie d’exploration)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3761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563" y="0"/>
            <a:ext cx="4380437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332"/>
            <a:ext cx="4769360" cy="5153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8117"/>
            <a:ext cx="4763563" cy="17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49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7306CF-4767-4D85-A7D9-1471B247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881" y="674000"/>
            <a:ext cx="14050540" cy="6184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92F700C-9A18-434A-90C2-6A183204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03" y="958517"/>
            <a:ext cx="773243" cy="58130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8974B83-11C6-4A79-ACD8-BF615F17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66" y="1352259"/>
            <a:ext cx="773243" cy="581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06C3ACA-7747-4E88-A4C6-CCA9ECCC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51" y="1824337"/>
            <a:ext cx="773243" cy="581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CAC1096-32E0-4D5C-B030-86479CD8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81" y="1367229"/>
            <a:ext cx="773243" cy="5813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5CD1FC6-EB4A-4C28-A0B5-E6DFCC94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6" y="1715948"/>
            <a:ext cx="773243" cy="581304"/>
          </a:xfrm>
          <a:prstGeom prst="rect">
            <a:avLst/>
          </a:prstGeom>
        </p:spPr>
      </p:pic>
      <p:sp>
        <p:nvSpPr>
          <p:cNvPr id="17" name="Title 5">
            <a:extLst>
              <a:ext uri="{FF2B5EF4-FFF2-40B4-BE49-F238E27FC236}">
                <a16:creationId xmlns="" xmlns:a16="http://schemas.microsoft.com/office/drawing/2014/main" id="{62933737-AAD3-4EB6-AF43-B437188E6899}"/>
              </a:ext>
            </a:extLst>
          </p:cNvPr>
          <p:cNvSpPr txBox="1">
            <a:spLocks/>
          </p:cNvSpPr>
          <p:nvPr/>
        </p:nvSpPr>
        <p:spPr>
          <a:xfrm>
            <a:off x="4140842" y="1715702"/>
            <a:ext cx="799207" cy="584713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fr-FR" sz="3600" b="1" i="1" spc="-150" dirty="0"/>
          </a:p>
        </p:txBody>
      </p:sp>
      <p:sp>
        <p:nvSpPr>
          <p:cNvPr id="18" name="Title 5">
            <a:extLst>
              <a:ext uri="{FF2B5EF4-FFF2-40B4-BE49-F238E27FC236}">
                <a16:creationId xmlns="" xmlns:a16="http://schemas.microsoft.com/office/drawing/2014/main" id="{C99BAA07-09B0-4962-B98A-B74BA208D36E}"/>
              </a:ext>
            </a:extLst>
          </p:cNvPr>
          <p:cNvSpPr txBox="1">
            <a:spLocks/>
          </p:cNvSpPr>
          <p:nvPr/>
        </p:nvSpPr>
        <p:spPr>
          <a:xfrm>
            <a:off x="4796636" y="1394568"/>
            <a:ext cx="799207" cy="584713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fr-FR" sz="3600" b="1" i="1" spc="-150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2164056-4E76-493D-A21A-106434076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28" y="4573030"/>
            <a:ext cx="773243" cy="581304"/>
          </a:xfrm>
          <a:prstGeom prst="rect">
            <a:avLst/>
          </a:prstGeom>
        </p:spPr>
      </p:pic>
      <p:sp>
        <p:nvSpPr>
          <p:cNvPr id="19" name="Title 5">
            <a:extLst>
              <a:ext uri="{FF2B5EF4-FFF2-40B4-BE49-F238E27FC236}">
                <a16:creationId xmlns="" xmlns:a16="http://schemas.microsoft.com/office/drawing/2014/main" id="{C25D68B2-0003-41CE-A673-5BD0F51DDC65}"/>
              </a:ext>
            </a:extLst>
          </p:cNvPr>
          <p:cNvSpPr txBox="1">
            <a:spLocks/>
          </p:cNvSpPr>
          <p:nvPr/>
        </p:nvSpPr>
        <p:spPr>
          <a:xfrm>
            <a:off x="140432" y="911552"/>
            <a:ext cx="3212756" cy="228599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effectLst/>
              </a:rPr>
              <a:t>Sites où je dirige des étudiants travaillant </a:t>
            </a:r>
            <a:r>
              <a:rPr lang="fr-FR" sz="2000" dirty="0" err="1">
                <a:effectLst/>
              </a:rPr>
              <a:t>trandisciplinairement</a:t>
            </a:r>
            <a:r>
              <a:rPr lang="fr-FR" sz="2000" dirty="0">
                <a:effectLst/>
              </a:rPr>
              <a:t> sur des communs pastoraux</a:t>
            </a:r>
          </a:p>
          <a:p>
            <a:pPr algn="ctr"/>
            <a:r>
              <a:rPr lang="fr-FR" sz="2000" dirty="0">
                <a:effectLst/>
              </a:rPr>
              <a:t>(ombragés ceux en voie d’exploration)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35130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i="1" dirty="0">
                <a:effectLst/>
              </a:rPr>
              <a:t>	 ICCAS </a:t>
            </a:r>
            <a:r>
              <a:rPr lang="fr-FR" sz="3600" dirty="0">
                <a:effectLst/>
              </a:rPr>
              <a:t>: A</a:t>
            </a:r>
            <a:r>
              <a:rPr lang="fr-FR" sz="3600" spc="-150" dirty="0"/>
              <a:t>pproche transversale</a:t>
            </a:r>
            <a:endParaRPr lang="fr-FR" sz="3600" i="1" spc="-15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7306CF-4767-4D85-A7D9-1471B247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9881" y="674000"/>
            <a:ext cx="14050540" cy="6184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92F700C-9A18-434A-90C2-6A1832042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03" y="958517"/>
            <a:ext cx="773243" cy="58130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8974B83-11C6-4A79-ACD8-BF615F173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66" y="1352259"/>
            <a:ext cx="773243" cy="5813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06C3ACA-7747-4E88-A4C6-CCA9ECCC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751" y="1824337"/>
            <a:ext cx="773243" cy="581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CAC1096-32E0-4D5C-B030-86479CD8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81" y="1367229"/>
            <a:ext cx="773243" cy="5813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5CD1FC6-EB4A-4C28-A0B5-E6DFCC94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86" y="1715948"/>
            <a:ext cx="773243" cy="581304"/>
          </a:xfrm>
          <a:prstGeom prst="rect">
            <a:avLst/>
          </a:prstGeom>
        </p:spPr>
      </p:pic>
      <p:sp>
        <p:nvSpPr>
          <p:cNvPr id="17" name="Title 5">
            <a:extLst>
              <a:ext uri="{FF2B5EF4-FFF2-40B4-BE49-F238E27FC236}">
                <a16:creationId xmlns="" xmlns:a16="http://schemas.microsoft.com/office/drawing/2014/main" id="{62933737-AAD3-4EB6-AF43-B437188E6899}"/>
              </a:ext>
            </a:extLst>
          </p:cNvPr>
          <p:cNvSpPr txBox="1">
            <a:spLocks/>
          </p:cNvSpPr>
          <p:nvPr/>
        </p:nvSpPr>
        <p:spPr>
          <a:xfrm>
            <a:off x="4140842" y="1715702"/>
            <a:ext cx="799207" cy="584713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fr-FR" sz="3600" b="1" i="1" spc="-150" dirty="0"/>
          </a:p>
        </p:txBody>
      </p:sp>
      <p:sp>
        <p:nvSpPr>
          <p:cNvPr id="18" name="Title 5">
            <a:extLst>
              <a:ext uri="{FF2B5EF4-FFF2-40B4-BE49-F238E27FC236}">
                <a16:creationId xmlns="" xmlns:a16="http://schemas.microsoft.com/office/drawing/2014/main" id="{C99BAA07-09B0-4962-B98A-B74BA208D36E}"/>
              </a:ext>
            </a:extLst>
          </p:cNvPr>
          <p:cNvSpPr txBox="1">
            <a:spLocks/>
          </p:cNvSpPr>
          <p:nvPr/>
        </p:nvSpPr>
        <p:spPr>
          <a:xfrm>
            <a:off x="4796636" y="1394568"/>
            <a:ext cx="799207" cy="584713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fr-FR" sz="3600" b="1" i="1" spc="-150" dirty="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574EC336-3B95-4980-A7F8-9B74952C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06" y="5134211"/>
            <a:ext cx="773243" cy="58130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8753F6AD-BEA9-4E44-AB86-F0372D315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28" y="4573030"/>
            <a:ext cx="773243" cy="581304"/>
          </a:xfrm>
          <a:prstGeom prst="rect">
            <a:avLst/>
          </a:prstGeom>
        </p:spPr>
      </p:pic>
      <p:sp>
        <p:nvSpPr>
          <p:cNvPr id="20" name="Title 5">
            <a:extLst>
              <a:ext uri="{FF2B5EF4-FFF2-40B4-BE49-F238E27FC236}">
                <a16:creationId xmlns="" xmlns:a16="http://schemas.microsoft.com/office/drawing/2014/main" id="{2C61C79D-D53C-428E-ADD2-32386DCFEAB5}"/>
              </a:ext>
            </a:extLst>
          </p:cNvPr>
          <p:cNvSpPr txBox="1">
            <a:spLocks/>
          </p:cNvSpPr>
          <p:nvPr/>
        </p:nvSpPr>
        <p:spPr>
          <a:xfrm>
            <a:off x="140432" y="911552"/>
            <a:ext cx="3212756" cy="228599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000" dirty="0">
                <a:effectLst/>
              </a:rPr>
              <a:t>Sites où je dirige des étudiants travaillant </a:t>
            </a:r>
            <a:r>
              <a:rPr lang="fr-FR" sz="2000" dirty="0" err="1">
                <a:effectLst/>
              </a:rPr>
              <a:t>trandisciplinairement</a:t>
            </a:r>
            <a:r>
              <a:rPr lang="fr-FR" sz="2000" dirty="0">
                <a:effectLst/>
              </a:rPr>
              <a:t> sur des communs pastoraux</a:t>
            </a:r>
          </a:p>
          <a:p>
            <a:pPr algn="ctr"/>
            <a:r>
              <a:rPr lang="fr-FR" sz="2000" dirty="0">
                <a:effectLst/>
              </a:rPr>
              <a:t>(ombragés ceux en voie d’exploration)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83340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dirty="0">
                <a:effectLst/>
              </a:rPr>
              <a:t>	Objectifs:</a:t>
            </a:r>
            <a:endParaRPr lang="fr-FR" sz="3600" spc="-15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55418" y="1319492"/>
            <a:ext cx="7511472" cy="4041162"/>
          </a:xfrm>
        </p:spPr>
        <p:txBody>
          <a:bodyPr>
            <a:normAutofit/>
          </a:bodyPr>
          <a:lstStyle/>
          <a:p>
            <a:r>
              <a:rPr lang="fr-FR" sz="2400" dirty="0">
                <a:effectLst/>
              </a:rPr>
              <a:t>développer une nouvelle méthodologie </a:t>
            </a:r>
            <a:r>
              <a:rPr lang="fr-FR" sz="2400" dirty="0" err="1">
                <a:effectLst/>
              </a:rPr>
              <a:t>trasdisciplinaire</a:t>
            </a:r>
            <a:r>
              <a:rPr lang="fr-FR" sz="2400" dirty="0">
                <a:effectLst/>
              </a:rPr>
              <a:t> autour des </a:t>
            </a:r>
            <a:r>
              <a:rPr lang="fr-FR" sz="2400" i="1" dirty="0" err="1">
                <a:effectLst/>
              </a:rPr>
              <a:t>iccas</a:t>
            </a:r>
            <a:r>
              <a:rPr lang="fr-FR" sz="2400" dirty="0">
                <a:effectLst/>
              </a:rPr>
              <a:t> pour</a:t>
            </a:r>
          </a:p>
          <a:p>
            <a:r>
              <a:rPr lang="fr-FR" sz="2400" dirty="0">
                <a:effectLst/>
              </a:rPr>
              <a:t>les aborder plus </a:t>
            </a:r>
            <a:r>
              <a:rPr lang="fr-FR" sz="2400" dirty="0" err="1">
                <a:effectLst/>
              </a:rPr>
              <a:t>transveral</a:t>
            </a:r>
            <a:r>
              <a:rPr lang="fr-FR" sz="2400" dirty="0">
                <a:effectLst/>
              </a:rPr>
              <a:t>/holistique/complètement</a:t>
            </a:r>
          </a:p>
          <a:p>
            <a:r>
              <a:rPr lang="fr-FR" sz="2400" dirty="0">
                <a:effectLst/>
              </a:rPr>
              <a:t>tester de manière systématique leur capacité en termes de conservation et de durabilité socio-écologique</a:t>
            </a:r>
          </a:p>
          <a:p>
            <a:r>
              <a:rPr lang="fr-FR" sz="2400" dirty="0">
                <a:effectLst/>
              </a:rPr>
              <a:t>visibiliser leurs valeurs naturelles et culturelles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133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0032"/>
              </p:ext>
            </p:extLst>
          </p:nvPr>
        </p:nvGraphicFramePr>
        <p:xfrm>
          <a:off x="370703" y="2014152"/>
          <a:ext cx="8427307" cy="2914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109">
                  <a:extLst>
                    <a:ext uri="{9D8B030D-6E8A-4147-A177-3AD203B41FA5}">
                      <a16:colId xmlns="" xmlns:a16="http://schemas.microsoft.com/office/drawing/2014/main" val="3182018085"/>
                    </a:ext>
                  </a:extLst>
                </a:gridCol>
                <a:gridCol w="2939758">
                  <a:extLst>
                    <a:ext uri="{9D8B030D-6E8A-4147-A177-3AD203B41FA5}">
                      <a16:colId xmlns="" xmlns:a16="http://schemas.microsoft.com/office/drawing/2014/main" val="4014637416"/>
                    </a:ext>
                  </a:extLst>
                </a:gridCol>
                <a:gridCol w="2776440">
                  <a:extLst>
                    <a:ext uri="{9D8B030D-6E8A-4147-A177-3AD203B41FA5}">
                      <a16:colId xmlns="" xmlns:a16="http://schemas.microsoft.com/office/drawing/2014/main" val="1697060140"/>
                    </a:ext>
                  </a:extLst>
                </a:gridCol>
              </a:tblGrid>
              <a:tr h="2914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Axe de Recherche 1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u="sng" dirty="0">
                          <a:effectLst/>
                        </a:rPr>
                        <a:t>Patrimoine Socio-Culturel des </a:t>
                      </a:r>
                      <a:r>
                        <a:rPr lang="fr-FR" sz="2400" i="1" u="sng" dirty="0" err="1">
                          <a:effectLst/>
                        </a:rPr>
                        <a:t>ICCAs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Axe de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Recherche 2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u="sng" dirty="0">
                          <a:effectLst/>
                        </a:rPr>
                        <a:t>Patrimoine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u="sng" dirty="0" err="1">
                          <a:effectLst/>
                        </a:rPr>
                        <a:t>Bio-Écologique</a:t>
                      </a:r>
                      <a:r>
                        <a:rPr lang="fr-FR" sz="2400" u="sng" dirty="0">
                          <a:effectLst/>
                        </a:rPr>
                        <a:t> des </a:t>
                      </a:r>
                      <a:r>
                        <a:rPr lang="fr-FR" sz="2400" i="1" u="sng" dirty="0" err="1">
                          <a:effectLst/>
                        </a:rPr>
                        <a:t>ICCAs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Axe de Recherche 3</a:t>
                      </a:r>
                      <a:endParaRPr lang="en-US" sz="2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u="sng" dirty="0">
                          <a:effectLst/>
                        </a:rPr>
                        <a:t>Valorisation Socio-Écologique des </a:t>
                      </a:r>
                      <a:r>
                        <a:rPr lang="fr-FR" sz="2400" i="1" u="sng" dirty="0" err="1">
                          <a:effectLst/>
                        </a:rPr>
                        <a:t>ICCAs</a:t>
                      </a:r>
                      <a:r>
                        <a:rPr lang="fr-FR" sz="2400" u="sng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u="sng" dirty="0">
                          <a:effectLst/>
                        </a:rPr>
                        <a:t>(</a:t>
                      </a:r>
                      <a:r>
                        <a:rPr lang="fr-FR" sz="2400" i="1" u="sng" dirty="0" err="1">
                          <a:effectLst/>
                        </a:rPr>
                        <a:t>adding</a:t>
                      </a:r>
                      <a:r>
                        <a:rPr lang="fr-FR" sz="2400" i="1" u="sng" dirty="0">
                          <a:effectLst/>
                        </a:rPr>
                        <a:t> value</a:t>
                      </a:r>
                      <a:r>
                        <a:rPr lang="fr-FR" sz="2400" u="sng" dirty="0">
                          <a:effectLst/>
                        </a:rPr>
                        <a:t>)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42783199"/>
                  </a:ext>
                </a:extLst>
              </a:tr>
            </a:tbl>
          </a:graphicData>
        </a:graphic>
      </p:graphicFrame>
      <p:sp>
        <p:nvSpPr>
          <p:cNvPr id="6" name="Line 17"/>
          <p:cNvSpPr>
            <a:spLocks noChangeShapeType="1"/>
          </p:cNvSpPr>
          <p:nvPr/>
        </p:nvSpPr>
        <p:spPr bwMode="auto">
          <a:xfrm flipH="1">
            <a:off x="2780269" y="2364259"/>
            <a:ext cx="55605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5762366" y="2339546"/>
            <a:ext cx="55605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2780269" y="2541371"/>
            <a:ext cx="56429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5762366" y="2529015"/>
            <a:ext cx="556053" cy="1235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dirty="0">
                <a:effectLst/>
              </a:rPr>
              <a:t>	Méthodologie:</a:t>
            </a:r>
            <a:endParaRPr lang="fr-FR" sz="3600" spc="-150" dirty="0"/>
          </a:p>
        </p:txBody>
      </p:sp>
    </p:spTree>
    <p:extLst>
      <p:ext uri="{BB962C8B-B14F-4D97-AF65-F5344CB8AC3E}">
        <p14:creationId xmlns:p14="http://schemas.microsoft.com/office/powerpoint/2010/main" val="3418798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/>
          <p:cNvSpPr>
            <a:spLocks noGrp="1"/>
          </p:cNvSpPr>
          <p:nvPr>
            <p:ph idx="1"/>
          </p:nvPr>
        </p:nvSpPr>
        <p:spPr>
          <a:xfrm>
            <a:off x="3895180" y="1321409"/>
            <a:ext cx="4865761" cy="3349449"/>
          </a:xfrm>
        </p:spPr>
        <p:txBody>
          <a:bodyPr>
            <a:normAutofit/>
          </a:bodyPr>
          <a:lstStyle/>
          <a:p>
            <a:r>
              <a:rPr lang="fr-FR" sz="2400" dirty="0">
                <a:effectLst/>
              </a:rPr>
              <a:t>analyse du paysage et cartographie </a:t>
            </a:r>
            <a:endParaRPr lang="en-US" sz="2400" dirty="0"/>
          </a:p>
          <a:p>
            <a:r>
              <a:rPr lang="fr-FR" sz="2400" dirty="0">
                <a:effectLst/>
              </a:rPr>
              <a:t>ethnographie qualitative</a:t>
            </a:r>
          </a:p>
          <a:p>
            <a:r>
              <a:rPr lang="fr-FR" sz="2400" dirty="0">
                <a:effectLst/>
              </a:rPr>
              <a:t>enquête quantitative</a:t>
            </a:r>
          </a:p>
          <a:p>
            <a:r>
              <a:rPr lang="fr-FR" sz="2400" dirty="0">
                <a:effectLst/>
              </a:rPr>
              <a:t>histoires de vie et travail d’archive</a:t>
            </a:r>
            <a:endParaRPr lang="en-US" sz="2400" dirty="0"/>
          </a:p>
          <a:p>
            <a:endParaRPr lang="fr-FR" dirty="0">
              <a:effectLst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dirty="0">
                <a:effectLst/>
              </a:rPr>
              <a:t>	Méthodologie:</a:t>
            </a:r>
            <a:endParaRPr lang="fr-FR" sz="3600" spc="-150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EF225251-4036-4F23-8989-AE67237FAAFD}"/>
              </a:ext>
            </a:extLst>
          </p:cNvPr>
          <p:cNvSpPr/>
          <p:nvPr/>
        </p:nvSpPr>
        <p:spPr>
          <a:xfrm>
            <a:off x="271852" y="1964725"/>
            <a:ext cx="2916194" cy="230832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/>
              <a:t>Axe de Recherche 1</a:t>
            </a:r>
            <a:endParaRPr lang="en-US" sz="2400" b="1" dirty="0"/>
          </a:p>
          <a:p>
            <a:pPr algn="ctr">
              <a:spcAft>
                <a:spcPts val="0"/>
              </a:spcAft>
            </a:pPr>
            <a:r>
              <a:rPr lang="fr-FR" sz="2400" b="1" u="sng" dirty="0"/>
              <a:t>Patrimoine </a:t>
            </a:r>
          </a:p>
          <a:p>
            <a:pPr algn="ctr">
              <a:spcAft>
                <a:spcPts val="0"/>
              </a:spcAft>
            </a:pPr>
            <a:r>
              <a:rPr lang="fr-FR" sz="2400" b="1" u="sng" dirty="0"/>
              <a:t>Socio-Culturel </a:t>
            </a:r>
          </a:p>
          <a:p>
            <a:pPr algn="ctr">
              <a:spcAft>
                <a:spcPts val="0"/>
              </a:spcAft>
            </a:pPr>
            <a:r>
              <a:rPr lang="fr-FR" sz="2400" b="1" u="sng" dirty="0"/>
              <a:t>des </a:t>
            </a:r>
            <a:r>
              <a:rPr lang="fr-FR" sz="2400" b="1" i="1" u="sng" dirty="0" err="1"/>
              <a:t>ICCAs</a:t>
            </a:r>
            <a:endParaRPr lang="fr-FR" sz="2400" b="1" i="1" u="sng" dirty="0"/>
          </a:p>
          <a:p>
            <a:pPr algn="ctr">
              <a:spcAft>
                <a:spcPts val="0"/>
              </a:spcAft>
            </a:pP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69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 txBox="1">
            <a:spLocks/>
          </p:cNvSpPr>
          <p:nvPr/>
        </p:nvSpPr>
        <p:spPr>
          <a:xfrm>
            <a:off x="3895180" y="1246629"/>
            <a:ext cx="4865761" cy="533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effectLst/>
              </a:rPr>
              <a:t>diversité biologique</a:t>
            </a:r>
            <a:endParaRPr lang="en-US" sz="2400" dirty="0"/>
          </a:p>
          <a:p>
            <a:r>
              <a:rPr lang="fr-FR" sz="2400" dirty="0">
                <a:effectLst/>
              </a:rPr>
              <a:t>recouvrement végétal</a:t>
            </a:r>
          </a:p>
          <a:p>
            <a:r>
              <a:rPr lang="fr-FR" sz="2400" dirty="0">
                <a:effectLst/>
              </a:rPr>
              <a:t>production de biomasse</a:t>
            </a:r>
          </a:p>
          <a:p>
            <a:r>
              <a:rPr lang="fr-FR" sz="2400" dirty="0">
                <a:effectLst/>
              </a:rPr>
              <a:t>conservation des sols</a:t>
            </a:r>
            <a:endParaRPr lang="es-ES" sz="2400" dirty="0">
              <a:effectLst/>
            </a:endParaRPr>
          </a:p>
          <a:p>
            <a:r>
              <a:rPr lang="fr-FR" sz="2400" dirty="0">
                <a:effectLst/>
              </a:rPr>
              <a:t>espèces endémiques</a:t>
            </a:r>
          </a:p>
          <a:p>
            <a:endParaRPr lang="fr-FR" sz="2400" dirty="0">
              <a:effectLst/>
            </a:endParaRPr>
          </a:p>
          <a:p>
            <a:endParaRPr lang="fr-FR" sz="2400" dirty="0">
              <a:effectLst/>
            </a:endParaRPr>
          </a:p>
          <a:p>
            <a:endParaRPr lang="fr-FR" sz="2400" dirty="0">
              <a:effectLst/>
            </a:endParaRPr>
          </a:p>
          <a:p>
            <a:endParaRPr lang="fr-FR" sz="2400" dirty="0">
              <a:effectLst/>
            </a:endParaRPr>
          </a:p>
          <a:p>
            <a:endParaRPr lang="fr-FR" dirty="0">
              <a:effectLst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0" y="0"/>
            <a:ext cx="9144000" cy="13839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dirty="0">
                <a:effectLst/>
              </a:rPr>
              <a:t>	Méthodologie:</a:t>
            </a:r>
            <a:endParaRPr lang="fr-FR" sz="3600" spc="-150" dirty="0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0FDF05DC-9D91-450F-958A-81386AE7781A}"/>
              </a:ext>
            </a:extLst>
          </p:cNvPr>
          <p:cNvSpPr/>
          <p:nvPr/>
        </p:nvSpPr>
        <p:spPr>
          <a:xfrm>
            <a:off x="271852" y="1964725"/>
            <a:ext cx="2916194" cy="230832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/>
              <a:t>Axe de Recherche 2</a:t>
            </a:r>
            <a:endParaRPr lang="en-US" sz="2400" b="1" dirty="0"/>
          </a:p>
          <a:p>
            <a:pPr algn="ctr">
              <a:spcAft>
                <a:spcPts val="0"/>
              </a:spcAft>
            </a:pPr>
            <a:r>
              <a:rPr lang="fr-FR" sz="2400" b="1" u="sng" dirty="0"/>
              <a:t>Patrimoine </a:t>
            </a:r>
          </a:p>
          <a:p>
            <a:pPr algn="ctr">
              <a:spcAft>
                <a:spcPts val="0"/>
              </a:spcAft>
            </a:pPr>
            <a:r>
              <a:rPr lang="fr-FR" sz="2400" b="1" u="sng" dirty="0" err="1"/>
              <a:t>Bio-Écologique</a:t>
            </a:r>
            <a:r>
              <a:rPr lang="fr-FR" sz="2400" b="1" u="sng" dirty="0"/>
              <a:t> des </a:t>
            </a:r>
            <a:r>
              <a:rPr lang="fr-FR" sz="2400" b="1" i="1" u="sng" dirty="0" err="1"/>
              <a:t>ICCAs</a:t>
            </a:r>
            <a:endParaRPr lang="fr-FR" sz="2400" b="1" i="1" u="sng" dirty="0"/>
          </a:p>
          <a:p>
            <a:pPr algn="ctr">
              <a:spcAft>
                <a:spcPts val="0"/>
              </a:spcAft>
            </a:pP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64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3895180" y="731764"/>
            <a:ext cx="4865761" cy="533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3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effectLst/>
              </a:rPr>
              <a:t>entretiens avec acteurs clefs</a:t>
            </a:r>
            <a:endParaRPr lang="en-US" sz="2400" dirty="0"/>
          </a:p>
          <a:p>
            <a:r>
              <a:rPr lang="fr-FR" sz="2400" dirty="0">
                <a:effectLst/>
              </a:rPr>
              <a:t>groupes focaux</a:t>
            </a:r>
          </a:p>
          <a:p>
            <a:r>
              <a:rPr lang="fr-FR" sz="2400" dirty="0">
                <a:effectLst/>
              </a:rPr>
              <a:t>scénarios participatifs</a:t>
            </a:r>
          </a:p>
          <a:p>
            <a:r>
              <a:rPr lang="fr-FR" sz="2400" dirty="0">
                <a:effectLst/>
              </a:rPr>
              <a:t>enquête systématique </a:t>
            </a:r>
          </a:p>
          <a:p>
            <a:endParaRPr lang="fr-FR" sz="2400" dirty="0">
              <a:effectLst/>
            </a:endParaRPr>
          </a:p>
          <a:p>
            <a:endParaRPr lang="fr-FR" sz="2400" dirty="0">
              <a:effectLst/>
            </a:endParaRPr>
          </a:p>
          <a:p>
            <a:endParaRPr lang="fr-FR" sz="2400" dirty="0">
              <a:effectLst/>
            </a:endParaRPr>
          </a:p>
          <a:p>
            <a:endParaRPr lang="fr-FR" dirty="0">
              <a:effectLst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600" dirty="0">
                <a:effectLst/>
              </a:rPr>
              <a:t>	Méthodologie:</a:t>
            </a:r>
            <a:endParaRPr lang="fr-FR" sz="3600" spc="-150" dirty="0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E0DDE394-1F69-4ADB-8A22-C2BB6F30071D}"/>
              </a:ext>
            </a:extLst>
          </p:cNvPr>
          <p:cNvSpPr/>
          <p:nvPr/>
        </p:nvSpPr>
        <p:spPr>
          <a:xfrm>
            <a:off x="271847" y="1964724"/>
            <a:ext cx="2916194" cy="230832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/>
              <a:t>Axe de Recherche 3</a:t>
            </a:r>
            <a:endParaRPr lang="en-US" sz="2400" b="1" dirty="0"/>
          </a:p>
          <a:p>
            <a:pPr algn="ctr">
              <a:spcAft>
                <a:spcPts val="0"/>
              </a:spcAft>
            </a:pPr>
            <a:r>
              <a:rPr lang="fr-FR" sz="2400" b="1" u="sng" dirty="0"/>
              <a:t>Valorisation Socio-Écologique des </a:t>
            </a:r>
            <a:r>
              <a:rPr lang="fr-FR" sz="2400" b="1" i="1" u="sng" dirty="0" err="1"/>
              <a:t>ICCAs</a:t>
            </a:r>
            <a:r>
              <a:rPr lang="fr-FR" sz="2400" b="1" u="sng" dirty="0"/>
              <a:t> </a:t>
            </a:r>
          </a:p>
          <a:p>
            <a:pPr algn="ctr">
              <a:spcAft>
                <a:spcPts val="0"/>
              </a:spcAft>
            </a:pPr>
            <a:r>
              <a:rPr lang="fr-FR" sz="2400" b="1" u="sng" dirty="0"/>
              <a:t>(</a:t>
            </a:r>
            <a:r>
              <a:rPr lang="fr-FR" sz="2400" b="1" i="1" u="sng" dirty="0" err="1"/>
              <a:t>adding</a:t>
            </a:r>
            <a:r>
              <a:rPr lang="fr-FR" sz="2400" b="1" i="1" u="sng" dirty="0"/>
              <a:t> value</a:t>
            </a:r>
            <a:r>
              <a:rPr lang="fr-FR" sz="2400" b="1" u="sng" dirty="0"/>
              <a:t>)</a:t>
            </a:r>
            <a:endParaRPr 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11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697" y="1111339"/>
            <a:ext cx="8155460" cy="5746661"/>
          </a:xfrm>
        </p:spPr>
        <p:txBody>
          <a:bodyPr>
            <a:noAutofit/>
          </a:bodyPr>
          <a:lstStyle/>
          <a:p>
            <a:r>
              <a:rPr lang="fr-FR" sz="2800" dirty="0">
                <a:effectLst/>
              </a:rPr>
              <a:t>proposition de recherche holiste autour des </a:t>
            </a:r>
            <a:r>
              <a:rPr lang="fr-FR" sz="2800" i="1" dirty="0" err="1">
                <a:effectLst/>
              </a:rPr>
              <a:t>ICCAs</a:t>
            </a:r>
            <a:r>
              <a:rPr lang="fr-FR" sz="2800" dirty="0">
                <a:effectLst/>
              </a:rPr>
              <a:t>, à la fois cumulative et comparative</a:t>
            </a:r>
          </a:p>
          <a:p>
            <a:r>
              <a:rPr lang="fr-FR" sz="2800" dirty="0"/>
              <a:t>développement de capacités pour valider ou pas les facultés de conservation des </a:t>
            </a:r>
            <a:r>
              <a:rPr lang="fr-FR" sz="2800" i="1" dirty="0" err="1">
                <a:effectLst/>
              </a:rPr>
              <a:t>ICCAs</a:t>
            </a:r>
            <a:endParaRPr lang="fr-FR" sz="2800" i="1" dirty="0"/>
          </a:p>
          <a:p>
            <a:r>
              <a:rPr lang="fr-FR" sz="2800" dirty="0">
                <a:effectLst/>
              </a:rPr>
              <a:t>la valeur naturelle et culturelle de ces systèmes </a:t>
            </a:r>
            <a:endParaRPr lang="fr-FR" sz="2800" dirty="0"/>
          </a:p>
          <a:p>
            <a:r>
              <a:rPr lang="fr-FR" sz="2800" dirty="0"/>
              <a:t>analyse transversale</a:t>
            </a:r>
            <a:r>
              <a:rPr lang="es-ES" sz="2800" dirty="0"/>
              <a:t> d</a:t>
            </a:r>
            <a:r>
              <a:rPr lang="fr-FR" sz="2800" dirty="0">
                <a:effectLst/>
              </a:rPr>
              <a:t>es causes du succès / échec des différents </a:t>
            </a:r>
            <a:r>
              <a:rPr lang="fr-FR" sz="2800" i="1" dirty="0" err="1">
                <a:effectLst/>
              </a:rPr>
              <a:t>ICCAs</a:t>
            </a:r>
            <a:endParaRPr lang="fr-FR" sz="2800" dirty="0">
              <a:effectLst/>
            </a:endParaRPr>
          </a:p>
          <a:p>
            <a:r>
              <a:rPr lang="fr-FR" sz="2800" dirty="0"/>
              <a:t>des nouvelles formes de transmission et partage des savoirs disciplinaires </a:t>
            </a:r>
            <a:r>
              <a:rPr lang="fr-FR" sz="2800" dirty="0">
                <a:effectLst/>
              </a:rPr>
              <a:t>autour des </a:t>
            </a:r>
            <a:r>
              <a:rPr lang="fr-FR" sz="2800" i="1" dirty="0" err="1">
                <a:effectLst/>
              </a:rPr>
              <a:t>ICCAs</a:t>
            </a:r>
            <a:r>
              <a:rPr lang="fr-FR" sz="2800" dirty="0">
                <a:effectLst/>
              </a:rPr>
              <a:t>, un objet socio-écologique très précis</a:t>
            </a:r>
            <a:endParaRPr lang="en-US" sz="28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-70340" y="-79532"/>
            <a:ext cx="9144000" cy="1190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700" b="0" i="0" u="none" strike="noStrike" kern="1200" cap="all" spc="0" normalizeH="0" baseline="0" noProof="0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perspectives</a:t>
            </a:r>
            <a:endParaRPr kumimoji="0" lang="en-GB" sz="3700" b="0" i="0" u="none" strike="noStrike" kern="1200" cap="all" spc="0" normalizeH="0" baseline="0" noProof="0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40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rbara%20&amp;%20Antoine_tagd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79" y="0"/>
            <a:ext cx="9229379" cy="59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965448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r>
              <a:rPr lang="fr-FR" altLang="en-US" sz="2400" u="sng" dirty="0">
                <a:latin typeface="+mj-lt"/>
              </a:rPr>
              <a:t>Aire Conservée par Communautés locales au Haut Atlas occidental (Maroc)</a:t>
            </a:r>
            <a:endParaRPr lang="fr-FR" altLang="en-US" sz="2400" dirty="0">
              <a:latin typeface="+mj-lt"/>
            </a:endParaRPr>
          </a:p>
          <a:p>
            <a:endParaRPr lang="en-IE" altLang="en-US" sz="1600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8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7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55147" cy="49427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42702"/>
            <a:ext cx="9144000" cy="19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7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385"/>
            <a:ext cx="9144000" cy="40872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1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0" y="0"/>
            <a:ext cx="9144000" cy="16681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3100" spc="-150" dirty="0" err="1">
                <a:effectLst>
                  <a:glow rad="152400">
                    <a:schemeClr val="bg1">
                      <a:lumMod val="65000"/>
                      <a:lumOff val="35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ICCAs</a:t>
            </a:r>
            <a:r>
              <a:rPr lang="fr-FR" sz="3100" dirty="0">
                <a:effectLst/>
              </a:rPr>
              <a:t>: </a:t>
            </a:r>
          </a:p>
          <a:p>
            <a:pPr algn="just"/>
            <a:r>
              <a:rPr lang="fr-FR" sz="3700" dirty="0">
                <a:effectLst/>
              </a:rPr>
              <a:t>	une superficie </a:t>
            </a:r>
            <a:r>
              <a:rPr lang="fr-FR" sz="3700" u="sng" dirty="0">
                <a:effectLst/>
              </a:rPr>
              <a:t>&gt;</a:t>
            </a:r>
            <a:r>
              <a:rPr lang="fr-FR" sz="3700" dirty="0">
                <a:effectLst/>
              </a:rPr>
              <a:t> toutes les Aires 	Protégés par des Gouvernements</a:t>
            </a:r>
            <a:endParaRPr lang="fr-FR" i="1" spc="-15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1" y="1668161"/>
            <a:ext cx="9153891" cy="46781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594"/>
            <a:ext cx="9144000" cy="5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3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5750</TotalTime>
  <Words>1441</Words>
  <Application>Microsoft Macintosh PowerPoint</Application>
  <PresentationFormat>On-screen Show (4:3)</PresentationFormat>
  <Paragraphs>285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Century Gothic</vt:lpstr>
      <vt:lpstr>Garamond</vt:lpstr>
      <vt:lpstr>SimSun</vt:lpstr>
      <vt:lpstr>Tahoma</vt:lpstr>
      <vt:lpstr>Times New Roman</vt:lpstr>
      <vt:lpstr>Arial</vt:lpstr>
      <vt:lpstr>Mesh</vt:lpstr>
      <vt:lpstr>PowerPoint Presentation</vt:lpstr>
      <vt:lpstr>Hardin 1968: La tragédie des communs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ÉCO-ANTHROPOLOGIE, VALORISATION PATRIMONIALE ET GESTIONS COMMUNAUTAIRES EN MÉDITERRANÉE</dc:title>
  <dc:creator>meischke</dc:creator>
  <cp:lastModifiedBy>Deborah David</cp:lastModifiedBy>
  <cp:revision>513</cp:revision>
  <cp:lastPrinted>2017-08-22T10:30:10Z</cp:lastPrinted>
  <dcterms:created xsi:type="dcterms:W3CDTF">2014-08-25T15:48:38Z</dcterms:created>
  <dcterms:modified xsi:type="dcterms:W3CDTF">2017-11-24T15:25:23Z</dcterms:modified>
</cp:coreProperties>
</file>