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1" r:id="rId1"/>
  </p:sldMasterIdLst>
  <p:notesMasterIdLst>
    <p:notesMasterId r:id="rId53"/>
  </p:notesMasterIdLst>
  <p:sldIdLst>
    <p:sldId id="571" r:id="rId2"/>
    <p:sldId id="694" r:id="rId3"/>
    <p:sldId id="695" r:id="rId4"/>
    <p:sldId id="697" r:id="rId5"/>
    <p:sldId id="699" r:id="rId6"/>
    <p:sldId id="700" r:id="rId7"/>
    <p:sldId id="701" r:id="rId8"/>
    <p:sldId id="702" r:id="rId9"/>
    <p:sldId id="703" r:id="rId10"/>
    <p:sldId id="704" r:id="rId11"/>
    <p:sldId id="705" r:id="rId12"/>
    <p:sldId id="706" r:id="rId13"/>
    <p:sldId id="707" r:id="rId14"/>
    <p:sldId id="708" r:id="rId15"/>
    <p:sldId id="709" r:id="rId16"/>
    <p:sldId id="645" r:id="rId17"/>
    <p:sldId id="605" r:id="rId18"/>
    <p:sldId id="646" r:id="rId19"/>
    <p:sldId id="665" r:id="rId20"/>
    <p:sldId id="647" r:id="rId21"/>
    <p:sldId id="648" r:id="rId22"/>
    <p:sldId id="649" r:id="rId23"/>
    <p:sldId id="650" r:id="rId24"/>
    <p:sldId id="720" r:id="rId25"/>
    <p:sldId id="721" r:id="rId26"/>
    <p:sldId id="688" r:id="rId27"/>
    <p:sldId id="689" r:id="rId28"/>
    <p:sldId id="690" r:id="rId29"/>
    <p:sldId id="675" r:id="rId30"/>
    <p:sldId id="715" r:id="rId31"/>
    <p:sldId id="716" r:id="rId32"/>
    <p:sldId id="710" r:id="rId33"/>
    <p:sldId id="719" r:id="rId34"/>
    <p:sldId id="609" r:id="rId35"/>
    <p:sldId id="668" r:id="rId36"/>
    <p:sldId id="670" r:id="rId37"/>
    <p:sldId id="682" r:id="rId38"/>
    <p:sldId id="669" r:id="rId39"/>
    <p:sldId id="683" r:id="rId40"/>
    <p:sldId id="684" r:id="rId41"/>
    <p:sldId id="692" r:id="rId42"/>
    <p:sldId id="693" r:id="rId43"/>
    <p:sldId id="722" r:id="rId44"/>
    <p:sldId id="717" r:id="rId45"/>
    <p:sldId id="718" r:id="rId46"/>
    <p:sldId id="711" r:id="rId47"/>
    <p:sldId id="712" r:id="rId48"/>
    <p:sldId id="713" r:id="rId49"/>
    <p:sldId id="714" r:id="rId50"/>
    <p:sldId id="674" r:id="rId51"/>
    <p:sldId id="461" r:id="rId52"/>
  </p:sldIdLst>
  <p:sldSz cx="9144000" cy="6858000" type="screen4x3"/>
  <p:notesSz cx="6858000" cy="9144000"/>
  <p:defaultTextStyle>
    <a:defPPr>
      <a:defRPr lang="en-GB"/>
    </a:defPPr>
    <a:lvl1pPr algn="l" rtl="0" eaLnBrk="0" fontAlgn="base" hangingPunct="0">
      <a:spcBef>
        <a:spcPct val="0"/>
      </a:spcBef>
      <a:spcAft>
        <a:spcPct val="0"/>
      </a:spcAft>
      <a:defRPr kern="1200">
        <a:solidFill>
          <a:schemeClr val="tx1"/>
        </a:solidFill>
        <a:latin typeface="Arial" charset="0"/>
        <a:ea typeface="ＭＳ Ｐゴシック" charset="0"/>
        <a:cs typeface="Arial"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Arial"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Arial"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Arial"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99CC"/>
    <a:srgbClr val="FF0000"/>
    <a:srgbClr val="FFFF00"/>
    <a:srgbClr val="0000FF"/>
    <a:srgbClr val="FF99CC"/>
    <a:srgbClr val="FF9900"/>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ferSingleView="1">
    <p:restoredLeft sz="17929" autoAdjust="0"/>
    <p:restoredTop sz="94660"/>
  </p:normalViewPr>
  <p:slideViewPr>
    <p:cSldViewPr>
      <p:cViewPr varScale="1">
        <p:scale>
          <a:sx n="118" d="100"/>
          <a:sy n="118" d="100"/>
        </p:scale>
        <p:origin x="-2176"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2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200"/>
            </a:lvl1pPr>
          </a:lstStyle>
          <a:p>
            <a:endParaRPr lang="en-GB"/>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GB"/>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lvl1pPr>
          </a:lstStyle>
          <a:p>
            <a:endParaRPr lang="en-GB"/>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2A633F66-9E0B-844B-AAFB-92F422CC8B8B}" type="slidenum">
              <a:rPr lang="en-GB"/>
              <a:pPr/>
              <a:t>‹#›</a:t>
            </a:fld>
            <a:endParaRPr lang="en-GB"/>
          </a:p>
        </p:txBody>
      </p:sp>
    </p:spTree>
    <p:extLst>
      <p:ext uri="{BB962C8B-B14F-4D97-AF65-F5344CB8AC3E}">
        <p14:creationId xmlns:p14="http://schemas.microsoft.com/office/powerpoint/2010/main" val="112207522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0"/>
        <a:cs typeface="Arial" charset="0"/>
      </a:defRPr>
    </a:lvl1pPr>
    <a:lvl2pPr marL="457200" algn="l" rtl="0" fontAlgn="base">
      <a:spcBef>
        <a:spcPct val="30000"/>
      </a:spcBef>
      <a:spcAft>
        <a:spcPct val="0"/>
      </a:spcAft>
      <a:defRPr sz="1200" kern="1200">
        <a:solidFill>
          <a:schemeClr val="tx1"/>
        </a:solidFill>
        <a:latin typeface="Arial" charset="0"/>
        <a:ea typeface="Arial" charset="0"/>
        <a:cs typeface="Arial" charset="0"/>
      </a:defRPr>
    </a:lvl2pPr>
    <a:lvl3pPr marL="914400" algn="l" rtl="0" fontAlgn="base">
      <a:spcBef>
        <a:spcPct val="30000"/>
      </a:spcBef>
      <a:spcAft>
        <a:spcPct val="0"/>
      </a:spcAft>
      <a:defRPr sz="1200" kern="1200">
        <a:solidFill>
          <a:schemeClr val="tx1"/>
        </a:solidFill>
        <a:latin typeface="Arial" charset="0"/>
        <a:ea typeface="Arial" charset="0"/>
        <a:cs typeface="Arial" charset="0"/>
      </a:defRPr>
    </a:lvl3pPr>
    <a:lvl4pPr marL="1371600" algn="l" rtl="0" fontAlgn="base">
      <a:spcBef>
        <a:spcPct val="30000"/>
      </a:spcBef>
      <a:spcAft>
        <a:spcPct val="0"/>
      </a:spcAft>
      <a:defRPr sz="1200" kern="1200">
        <a:solidFill>
          <a:schemeClr val="tx1"/>
        </a:solidFill>
        <a:latin typeface="Arial" charset="0"/>
        <a:ea typeface="Arial" charset="0"/>
        <a:cs typeface="Arial" charset="0"/>
      </a:defRPr>
    </a:lvl4pPr>
    <a:lvl5pPr marL="1828800" algn="l" rtl="0" fontAlgn="base">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49EFBF-3FD6-304E-85BB-E1D2FB255E1E}" type="slidenum">
              <a:rPr lang="en-GB"/>
              <a:pPr/>
              <a:t>1</a:t>
            </a:fld>
            <a:endParaRPr lang="en-GB"/>
          </a:p>
        </p:txBody>
      </p:sp>
      <p:sp>
        <p:nvSpPr>
          <p:cNvPr id="642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42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CCF698C5-3D48-6F4D-AFA9-4E2ED98E7C78}" type="slidenum">
              <a:rPr lang="en-GB">
                <a:latin typeface="Arial" charset="0"/>
              </a:rPr>
              <a:pPr eaLnBrk="1" hangingPunct="1"/>
              <a:t>10</a:t>
            </a:fld>
            <a:endParaRPr lang="en-GB">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57C36C0E-9588-1E44-88D7-82B619B6DCDE}" type="slidenum">
              <a:rPr lang="en-GB">
                <a:latin typeface="Arial" charset="0"/>
              </a:rPr>
              <a:pPr eaLnBrk="1" hangingPunct="1"/>
              <a:t>11</a:t>
            </a:fld>
            <a:endParaRPr lang="en-GB">
              <a:latin typeface="Arial"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Prabhu</a:t>
            </a:r>
          </a:p>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E440598F-9E69-D44D-BB11-C0A7A5C3CB18}" type="slidenum">
              <a:rPr lang="en-GB">
                <a:latin typeface="Arial" charset="0"/>
              </a:rPr>
              <a:pPr eaLnBrk="1" hangingPunct="1"/>
              <a:t>12</a:t>
            </a:fld>
            <a:endParaRPr lang="en-GB">
              <a:latin typeface="Arial" charset="0"/>
            </a:endParaRPr>
          </a:p>
        </p:txBody>
      </p:sp>
      <p:sp>
        <p:nvSpPr>
          <p:cNvPr id="10035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eaLnBrk="1" hangingPunct="1"/>
            <a:fld id="{D0F4C8C8-C7E1-F640-8349-737AAEAF63B1}" type="slidenum">
              <a:rPr lang="en-GB" sz="1200">
                <a:latin typeface="Arial" charset="0"/>
              </a:rPr>
              <a:pPr algn="r" eaLnBrk="1" hangingPunct="1"/>
              <a:t>12</a:t>
            </a:fld>
            <a:endParaRPr lang="en-GB" sz="1200">
              <a:latin typeface="Arial" charset="0"/>
            </a:endParaRPr>
          </a:p>
        </p:txBody>
      </p:sp>
      <p:sp>
        <p:nvSpPr>
          <p:cNvPr id="100356" name="Rectangle 2"/>
          <p:cNvSpPr>
            <a:spLocks noGrp="1" noRot="1" noChangeAspect="1" noChangeArrowheads="1" noTextEdit="1"/>
          </p:cNvSpPr>
          <p:nvPr>
            <p:ph type="sldImg"/>
          </p:nvPr>
        </p:nvSpPr>
        <p:spPr>
          <a:ln/>
        </p:spPr>
      </p:sp>
      <p:sp>
        <p:nvSpPr>
          <p:cNvPr id="1003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eaLnBrk="1" hangingPunct="1"/>
            <a:fld id="{332243B3-D778-8B40-BBC0-B20BF09EC6B5}" type="slidenum">
              <a:rPr lang="en-US" sz="1200">
                <a:latin typeface="Arial" charset="0"/>
              </a:rPr>
              <a:pPr algn="r" eaLnBrk="1" hangingPunct="1"/>
              <a:t>13</a:t>
            </a:fld>
            <a:endParaRPr lang="en-US" sz="1200">
              <a:latin typeface="Arial"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gbf</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eaLnBrk="1" hangingPunct="1"/>
            <a:fld id="{D37D5F6B-870F-6F47-ADF5-6E079795BA3B}" type="slidenum">
              <a:rPr lang="en-US" sz="1200">
                <a:latin typeface="Arial" charset="0"/>
              </a:rPr>
              <a:pPr algn="r" eaLnBrk="1" hangingPunct="1"/>
              <a:t>14</a:t>
            </a:fld>
            <a:endParaRPr lang="en-US" sz="1200">
              <a:latin typeface="Arial"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gbf</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eaLnBrk="1" hangingPunct="1"/>
            <a:fld id="{D8CA5F33-F565-2F4B-9C6B-7F375C0568D5}" type="slidenum">
              <a:rPr lang="en-US" sz="1200">
                <a:latin typeface="Arial" charset="0"/>
              </a:rPr>
              <a:pPr algn="r" eaLnBrk="1" hangingPunct="1"/>
              <a:t>15</a:t>
            </a:fld>
            <a:endParaRPr lang="en-US" sz="1200">
              <a:latin typeface="Arial"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gbf</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00FB991-C306-2F43-910E-1FDA57DF3AFF}" type="slidenum">
              <a:rPr lang="en-GB"/>
              <a:pPr/>
              <a:t>16</a:t>
            </a:fld>
            <a:endParaRPr lang="en-GB"/>
          </a:p>
        </p:txBody>
      </p:sp>
      <p:sp>
        <p:nvSpPr>
          <p:cNvPr id="7905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algn="r" eaLnBrk="1" hangingPunct="1"/>
            <a:fld id="{AFB23B50-D500-2049-9EAB-E96260C76D68}" type="slidenum">
              <a:rPr lang="en-US" sz="1200"/>
              <a:pPr algn="r" eaLnBrk="1" hangingPunct="1"/>
              <a:t>16</a:t>
            </a:fld>
            <a:endParaRPr lang="en-US" sz="1200"/>
          </a:p>
        </p:txBody>
      </p:sp>
      <p:sp>
        <p:nvSpPr>
          <p:cNvPr id="790531"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90532"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46416C-0AFF-3446-91A4-21B61660B4C5}" type="slidenum">
              <a:rPr lang="en-GB"/>
              <a:pPr/>
              <a:t>17</a:t>
            </a:fld>
            <a:endParaRPr lang="en-GB"/>
          </a:p>
        </p:txBody>
      </p:sp>
      <p:sp>
        <p:nvSpPr>
          <p:cNvPr id="7045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04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DCBE236E-9481-E14D-8121-4636A5C13436}" type="slidenum">
              <a:rPr lang="en-GB"/>
              <a:pPr/>
              <a:t>18</a:t>
            </a:fld>
            <a:endParaRPr lang="en-GB"/>
          </a:p>
        </p:txBody>
      </p:sp>
      <p:sp>
        <p:nvSpPr>
          <p:cNvPr id="7925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algn="r" eaLnBrk="1" hangingPunct="1"/>
            <a:fld id="{BD20FB83-3F9F-CC42-A834-F29D6035B809}" type="slidenum">
              <a:rPr lang="en-GB" sz="1200"/>
              <a:pPr algn="r" eaLnBrk="1" hangingPunct="1"/>
              <a:t>18</a:t>
            </a:fld>
            <a:endParaRPr lang="en-GB" sz="1200"/>
          </a:p>
        </p:txBody>
      </p:sp>
      <p:sp>
        <p:nvSpPr>
          <p:cNvPr id="79257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algn="r" eaLnBrk="1" hangingPunct="1"/>
            <a:fld id="{150863F5-6000-B948-8696-E41CF0FAC86A}" type="slidenum">
              <a:rPr lang="en-US" sz="1200"/>
              <a:pPr algn="r" eaLnBrk="1" hangingPunct="1"/>
              <a:t>18</a:t>
            </a:fld>
            <a:endParaRPr lang="en-US" sz="1200"/>
          </a:p>
        </p:txBody>
      </p:sp>
      <p:sp>
        <p:nvSpPr>
          <p:cNvPr id="79258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9258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gbf</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7A59F6-B1B6-9848-AD44-21FB2EFD5199}" type="slidenum">
              <a:rPr lang="en-GB"/>
              <a:pPr/>
              <a:t>19</a:t>
            </a:fld>
            <a:endParaRPr lang="en-GB"/>
          </a:p>
        </p:txBody>
      </p:sp>
      <p:sp>
        <p:nvSpPr>
          <p:cNvPr id="840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40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F94EC3F1-4BA0-F745-B5F0-C6AA6B75DA24}" type="slidenum">
              <a:rPr lang="en-GB">
                <a:latin typeface="Arial" charset="0"/>
              </a:rPr>
              <a:pPr eaLnBrk="1" hangingPunct="1"/>
              <a:t>2</a:t>
            </a:fld>
            <a:endParaRPr lang="en-GB">
              <a:latin typeface="Arial"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stan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3D6AD006-E293-1A4D-8352-90B51B40652E}" type="slidenum">
              <a:rPr lang="en-GB"/>
              <a:pPr/>
              <a:t>20</a:t>
            </a:fld>
            <a:endParaRPr lang="en-GB"/>
          </a:p>
        </p:txBody>
      </p:sp>
      <p:sp>
        <p:nvSpPr>
          <p:cNvPr id="79462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algn="r" eaLnBrk="1" hangingPunct="1"/>
            <a:fld id="{475FECB3-5DF7-A142-94E7-6EF014AA3306}" type="slidenum">
              <a:rPr lang="en-GB" sz="1200"/>
              <a:pPr algn="r" eaLnBrk="1" hangingPunct="1"/>
              <a:t>20</a:t>
            </a:fld>
            <a:endParaRPr lang="en-GB" sz="1200"/>
          </a:p>
        </p:txBody>
      </p:sp>
      <p:sp>
        <p:nvSpPr>
          <p:cNvPr id="79462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algn="r" eaLnBrk="1" hangingPunct="1"/>
            <a:fld id="{067B93E1-041D-EB40-93E9-6C8F795E9944}" type="slidenum">
              <a:rPr lang="en-US" sz="1200"/>
              <a:pPr algn="r" eaLnBrk="1" hangingPunct="1"/>
              <a:t>20</a:t>
            </a:fld>
            <a:endParaRPr lang="en-US" sz="1200"/>
          </a:p>
        </p:txBody>
      </p:sp>
      <p:sp>
        <p:nvSpPr>
          <p:cNvPr id="79462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9462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gbf</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C24E3327-F281-4B4A-BEF9-B9F90DC53139}" type="slidenum">
              <a:rPr lang="en-GB"/>
              <a:pPr/>
              <a:t>21</a:t>
            </a:fld>
            <a:endParaRPr lang="en-GB"/>
          </a:p>
        </p:txBody>
      </p:sp>
      <p:sp>
        <p:nvSpPr>
          <p:cNvPr id="79667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algn="r" eaLnBrk="1" hangingPunct="1"/>
            <a:fld id="{A4CAC2B6-CD66-BB4E-B1DC-65C8DF2EE8B2}" type="slidenum">
              <a:rPr lang="en-GB" sz="1200"/>
              <a:pPr algn="r" eaLnBrk="1" hangingPunct="1"/>
              <a:t>21</a:t>
            </a:fld>
            <a:endParaRPr lang="en-GB" sz="1200"/>
          </a:p>
        </p:txBody>
      </p:sp>
      <p:sp>
        <p:nvSpPr>
          <p:cNvPr id="79667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algn="r" eaLnBrk="1" hangingPunct="1"/>
            <a:fld id="{98752CCE-4E1E-0E4F-9DC3-6846B23B81C4}" type="slidenum">
              <a:rPr lang="en-US" sz="1200"/>
              <a:pPr algn="r" eaLnBrk="1" hangingPunct="1"/>
              <a:t>21</a:t>
            </a:fld>
            <a:endParaRPr lang="en-US" sz="1200"/>
          </a:p>
        </p:txBody>
      </p:sp>
      <p:sp>
        <p:nvSpPr>
          <p:cNvPr id="79667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9667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gbf</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8033F08D-6C5C-B24B-BD80-6B80BBFC1C48}" type="slidenum">
              <a:rPr lang="en-GB"/>
              <a:pPr/>
              <a:t>22</a:t>
            </a:fld>
            <a:endParaRPr lang="en-GB"/>
          </a:p>
        </p:txBody>
      </p:sp>
      <p:sp>
        <p:nvSpPr>
          <p:cNvPr id="7987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algn="r" eaLnBrk="1" hangingPunct="1"/>
            <a:fld id="{92CA18BD-418E-FC4D-867C-FC0AAADF60FF}" type="slidenum">
              <a:rPr lang="en-GB" sz="1200"/>
              <a:pPr algn="r" eaLnBrk="1" hangingPunct="1"/>
              <a:t>22</a:t>
            </a:fld>
            <a:endParaRPr lang="en-GB" sz="1200"/>
          </a:p>
        </p:txBody>
      </p:sp>
      <p:sp>
        <p:nvSpPr>
          <p:cNvPr id="79872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algn="r" eaLnBrk="1" hangingPunct="1"/>
            <a:fld id="{AC795ABA-71F0-354C-8192-BD8A8EBFDDC1}" type="slidenum">
              <a:rPr lang="en-US" sz="1200"/>
              <a:pPr algn="r" eaLnBrk="1" hangingPunct="1"/>
              <a:t>22</a:t>
            </a:fld>
            <a:endParaRPr lang="en-US" sz="1200"/>
          </a:p>
        </p:txBody>
      </p:sp>
      <p:sp>
        <p:nvSpPr>
          <p:cNvPr id="79872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9872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gbf</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9BD42532-5182-9E43-AE81-FBBBDC81261A}" type="slidenum">
              <a:rPr lang="en-GB"/>
              <a:pPr/>
              <a:t>23</a:t>
            </a:fld>
            <a:endParaRPr lang="en-GB"/>
          </a:p>
        </p:txBody>
      </p:sp>
      <p:sp>
        <p:nvSpPr>
          <p:cNvPr id="8007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algn="r" eaLnBrk="1" hangingPunct="1"/>
            <a:fld id="{622D62EE-6CAC-BE40-A88D-CCA0F27691D9}" type="slidenum">
              <a:rPr lang="en-GB" sz="1200"/>
              <a:pPr algn="r" eaLnBrk="1" hangingPunct="1"/>
              <a:t>23</a:t>
            </a:fld>
            <a:endParaRPr lang="en-GB" sz="1200"/>
          </a:p>
        </p:txBody>
      </p:sp>
      <p:sp>
        <p:nvSpPr>
          <p:cNvPr id="80077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algn="r" eaLnBrk="1" hangingPunct="1"/>
            <a:fld id="{6C860BD6-58C5-DF47-84C0-4347D6E84C7B}" type="slidenum">
              <a:rPr lang="en-US" sz="1200"/>
              <a:pPr algn="r" eaLnBrk="1" hangingPunct="1"/>
              <a:t>23</a:t>
            </a:fld>
            <a:endParaRPr lang="en-US" sz="1200"/>
          </a:p>
        </p:txBody>
      </p:sp>
      <p:sp>
        <p:nvSpPr>
          <p:cNvPr id="80077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0077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gbf</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p>
            <a:fld id="{EBC69FBD-95D7-4B80-BBBB-6F09B940D6C0}" type="slidenum">
              <a:rPr lang="en-GB">
                <a:latin typeface="Arial" pitchFamily="84" charset="0"/>
                <a:ea typeface="Arial" pitchFamily="84" charset="0"/>
                <a:cs typeface="Arial" pitchFamily="84" charset="0"/>
              </a:rPr>
              <a:pPr/>
              <a:t>24</a:t>
            </a:fld>
            <a:endParaRPr lang="en-GB">
              <a:latin typeface="Arial" pitchFamily="84" charset="0"/>
              <a:ea typeface="Arial" pitchFamily="84" charset="0"/>
              <a:cs typeface="Arial" pitchFamily="84" charset="0"/>
            </a:endParaRPr>
          </a:p>
        </p:txBody>
      </p:sp>
      <p:sp>
        <p:nvSpPr>
          <p:cNvPr id="34818" name="Placeholder 2"/>
          <p:cNvSpPr>
            <a:spLocks noGrp="1" noRot="1" noChangeAspect="1" noChangeArrowheads="1" noTextEdit="1"/>
          </p:cNvSpPr>
          <p:nvPr>
            <p:ph type="sldImg"/>
          </p:nvPr>
        </p:nvSpPr>
        <p:spPr>
          <a:solidFill>
            <a:srgbClr val="FFFFFF"/>
          </a:solidFill>
          <a:ln/>
        </p:spPr>
      </p:sp>
      <p:sp>
        <p:nvSpPr>
          <p:cNvPr id="34819" name="Placeholder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84" charset="0"/>
              <a:ea typeface="Arial" pitchFamily="84" charset="0"/>
              <a:cs typeface="Arial" pitchFamily="8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p>
            <a:fld id="{5BFBF770-2181-4DA4-B5C6-6D41E2E502A3}" type="slidenum">
              <a:rPr lang="en-GB">
                <a:latin typeface="Arial" pitchFamily="84" charset="0"/>
                <a:ea typeface="Arial" pitchFamily="84" charset="0"/>
                <a:cs typeface="Arial" pitchFamily="84" charset="0"/>
              </a:rPr>
              <a:pPr/>
              <a:t>25</a:t>
            </a:fld>
            <a:endParaRPr lang="en-GB">
              <a:latin typeface="Arial" pitchFamily="84" charset="0"/>
              <a:ea typeface="Arial" pitchFamily="84" charset="0"/>
              <a:cs typeface="Arial" pitchFamily="84" charset="0"/>
            </a:endParaRPr>
          </a:p>
        </p:txBody>
      </p:sp>
      <p:sp>
        <p:nvSpPr>
          <p:cNvPr id="36866" name="Placeholder 2"/>
          <p:cNvSpPr>
            <a:spLocks noGrp="1" noRot="1" noChangeAspect="1" noChangeArrowheads="1"/>
          </p:cNvSpPr>
          <p:nvPr>
            <p:ph type="sldImg"/>
          </p:nvPr>
        </p:nvSpPr>
        <p:spPr>
          <a:solidFill>
            <a:srgbClr val="FFFFFF"/>
          </a:solidFill>
          <a:ln/>
        </p:spPr>
      </p:sp>
      <p:sp>
        <p:nvSpPr>
          <p:cNvPr id="36867" name="Placeholder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84" charset="0"/>
              <a:ea typeface="Arial" pitchFamily="84" charset="0"/>
              <a:cs typeface="Arial" pitchFamily="8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0353486-4304-0F49-A1E3-F2D30D1222B1}" type="slidenum">
              <a:rPr lang="en-GB"/>
              <a:pPr/>
              <a:t>26</a:t>
            </a:fld>
            <a:endParaRPr lang="en-GB"/>
          </a:p>
        </p:txBody>
      </p:sp>
      <p:sp>
        <p:nvSpPr>
          <p:cNvPr id="8826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algn="r" eaLnBrk="1" hangingPunct="1"/>
            <a:fld id="{A0C53AE7-8B81-3349-894F-F253CD975473}" type="slidenum">
              <a:rPr lang="en-US" sz="1200"/>
              <a:pPr algn="r" eaLnBrk="1" hangingPunct="1"/>
              <a:t>26</a:t>
            </a:fld>
            <a:endParaRPr lang="en-US" sz="1200"/>
          </a:p>
        </p:txBody>
      </p:sp>
      <p:sp>
        <p:nvSpPr>
          <p:cNvPr id="882691"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82692"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prabhu</a:t>
            </a:r>
          </a:p>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F5F53A-FAFA-574A-AFA3-19CE31D71DB6}" type="slidenum">
              <a:rPr lang="en-GB"/>
              <a:pPr/>
              <a:t>27</a:t>
            </a:fld>
            <a:endParaRPr lang="en-GB"/>
          </a:p>
        </p:txBody>
      </p:sp>
      <p:sp>
        <p:nvSpPr>
          <p:cNvPr id="88473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8473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0B4EF1-E9F1-2E4F-B272-5574AD764BCE}" type="slidenum">
              <a:rPr lang="en-GB"/>
              <a:pPr/>
              <a:t>28</a:t>
            </a:fld>
            <a:endParaRPr lang="en-GB"/>
          </a:p>
        </p:txBody>
      </p:sp>
      <p:sp>
        <p:nvSpPr>
          <p:cNvPr id="8867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8678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943E55-6B7B-6E42-9A8D-279C50E524FD}" type="slidenum">
              <a:rPr lang="en-GB"/>
              <a:pPr/>
              <a:t>29</a:t>
            </a:fld>
            <a:endParaRPr lang="en-GB"/>
          </a:p>
        </p:txBody>
      </p:sp>
      <p:sp>
        <p:nvSpPr>
          <p:cNvPr id="858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58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8679E587-E497-C149-A6D4-7EF11784551F}" type="slidenum">
              <a:rPr lang="en-GB">
                <a:latin typeface="Arial" charset="0"/>
              </a:rPr>
              <a:pPr eaLnBrk="1" hangingPunct="1"/>
              <a:t>3</a:t>
            </a:fld>
            <a:endParaRPr lang="en-GB">
              <a:latin typeface="Arial"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stan</a:t>
            </a:r>
          </a:p>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Placeholder 2"/>
          <p:cNvSpPr>
            <a:spLocks noGrp="1" noRot="1" noChangeAspect="1" noChangeArrowheads="1" noTextEdit="1"/>
          </p:cNvSpPr>
          <p:nvPr>
            <p:ph type="sldImg"/>
          </p:nvPr>
        </p:nvSpPr>
        <p:spPr>
          <a:ln/>
        </p:spPr>
      </p:sp>
      <p:sp>
        <p:nvSpPr>
          <p:cNvPr id="47106" name="Placeholder 3"/>
          <p:cNvSpPr>
            <a:spLocks noGrp="1" noChangeArrowheads="1"/>
          </p:cNvSpPr>
          <p:nvPr>
            <p:ph type="body" idx="1"/>
          </p:nvPr>
        </p:nvSpPr>
        <p:spPr>
          <a:noFill/>
          <a:ln/>
        </p:spPr>
        <p:txBody>
          <a:bodyPr/>
          <a:lstStyle/>
          <a:p>
            <a:endParaRPr lang="en-US">
              <a:latin typeface="Arial" pitchFamily="84" charset="0"/>
              <a:ea typeface="Arial" pitchFamily="84" charset="0"/>
              <a:cs typeface="Arial" pitchFamily="8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6306E8-20EB-FD43-B08D-0A08A193019C}" type="slidenum">
              <a:rPr lang="en-GB"/>
              <a:pPr/>
              <a:t>34</a:t>
            </a:fld>
            <a:endParaRPr lang="en-GB"/>
          </a:p>
        </p:txBody>
      </p:sp>
      <p:sp>
        <p:nvSpPr>
          <p:cNvPr id="71680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6803"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D7456C-2574-1C45-A850-EB13C660F4CC}" type="slidenum">
              <a:rPr lang="en-GB"/>
              <a:pPr/>
              <a:t>35</a:t>
            </a:fld>
            <a:endParaRPr lang="en-GB"/>
          </a:p>
        </p:txBody>
      </p:sp>
      <p:sp>
        <p:nvSpPr>
          <p:cNvPr id="844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44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C596A8-69E7-8941-9C9D-6AE01042A821}" type="slidenum">
              <a:rPr lang="en-GB"/>
              <a:pPr/>
              <a:t>36</a:t>
            </a:fld>
            <a:endParaRPr lang="en-GB"/>
          </a:p>
        </p:txBody>
      </p:sp>
      <p:sp>
        <p:nvSpPr>
          <p:cNvPr id="851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51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653C13-6C83-CC49-B024-B4834C836A03}" type="slidenum">
              <a:rPr lang="en-GB"/>
              <a:pPr/>
              <a:t>37</a:t>
            </a:fld>
            <a:endParaRPr lang="en-GB"/>
          </a:p>
        </p:txBody>
      </p:sp>
      <p:sp>
        <p:nvSpPr>
          <p:cNvPr id="872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7245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C4E35C-8D29-6749-9047-9CADE41C2713}" type="slidenum">
              <a:rPr lang="en-GB"/>
              <a:pPr/>
              <a:t>38</a:t>
            </a:fld>
            <a:endParaRPr lang="en-GB"/>
          </a:p>
        </p:txBody>
      </p:sp>
      <p:sp>
        <p:nvSpPr>
          <p:cNvPr id="847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47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17B893-2EE5-5440-8582-B77CB3CCA2A3}" type="slidenum">
              <a:rPr lang="en-GB"/>
              <a:pPr/>
              <a:t>40</a:t>
            </a:fld>
            <a:endParaRPr lang="en-GB"/>
          </a:p>
        </p:txBody>
      </p:sp>
      <p:sp>
        <p:nvSpPr>
          <p:cNvPr id="8755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7552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Placeholder 2"/>
          <p:cNvSpPr>
            <a:spLocks noGrp="1" noRot="1" noChangeAspect="1" noChangeArrowheads="1" noTextEdit="1"/>
          </p:cNvSpPr>
          <p:nvPr>
            <p:ph type="sldImg"/>
          </p:nvPr>
        </p:nvSpPr>
        <p:spPr>
          <a:ln/>
        </p:spPr>
      </p:sp>
      <p:sp>
        <p:nvSpPr>
          <p:cNvPr id="47106" name="Placeholder 3"/>
          <p:cNvSpPr>
            <a:spLocks noGrp="1" noChangeArrowheads="1"/>
          </p:cNvSpPr>
          <p:nvPr>
            <p:ph type="body" idx="1"/>
          </p:nvPr>
        </p:nvSpPr>
        <p:spPr>
          <a:noFill/>
          <a:ln/>
        </p:spPr>
        <p:txBody>
          <a:bodyPr/>
          <a:lstStyle/>
          <a:p>
            <a:endParaRPr lang="en-US">
              <a:latin typeface="Arial" pitchFamily="84" charset="0"/>
              <a:ea typeface="Arial" pitchFamily="84" charset="0"/>
              <a:cs typeface="Arial" pitchFamily="8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8822301B-6674-2341-AC3E-253454FF59F0}" type="slidenum">
              <a:rPr lang="en-GB">
                <a:latin typeface="Arial" charset="0"/>
              </a:rPr>
              <a:pPr eaLnBrk="1" hangingPunct="1"/>
              <a:t>4</a:t>
            </a:fld>
            <a:endParaRPr lang="en-GB">
              <a:latin typeface="Arial"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gbf</a:t>
            </a:r>
          </a:p>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26BF7F99-D2F4-2944-8EA1-8A21907DBAB4}" type="slidenum">
              <a:rPr lang="en-GB">
                <a:latin typeface="Arial" charset="0"/>
              </a:rPr>
              <a:pPr eaLnBrk="1" hangingPunct="1"/>
              <a:t>46</a:t>
            </a:fld>
            <a:endParaRPr lang="en-GB">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BBBC7E48-5E0C-344B-8DC3-934B12511E68}" type="slidenum">
              <a:rPr lang="en-GB">
                <a:latin typeface="Arial" charset="0"/>
              </a:rPr>
              <a:pPr eaLnBrk="1" hangingPunct="1"/>
              <a:t>47</a:t>
            </a:fld>
            <a:endParaRPr lang="en-GB">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ABAB980-25B6-0D44-B8B2-A8F90200FFA1}" type="slidenum">
              <a:rPr lang="en-GB">
                <a:latin typeface="Arial" charset="0"/>
              </a:rPr>
              <a:pPr eaLnBrk="1" hangingPunct="1"/>
              <a:t>48</a:t>
            </a:fld>
            <a:endParaRPr lang="en-GB">
              <a:latin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7AFE6B-B683-8147-A272-9B77CB2B9CE3}" type="slidenum">
              <a:rPr lang="en-GB"/>
              <a:pPr/>
              <a:t>50</a:t>
            </a:fld>
            <a:endParaRPr lang="en-GB"/>
          </a:p>
        </p:txBody>
      </p:sp>
      <p:sp>
        <p:nvSpPr>
          <p:cNvPr id="8601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60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04D535-F269-7B49-9104-CD316DB29CAC}" type="slidenum">
              <a:rPr lang="en-GB"/>
              <a:pPr/>
              <a:t>51</a:t>
            </a:fld>
            <a:endParaRPr lang="en-GB"/>
          </a:p>
        </p:txBody>
      </p:sp>
      <p:sp>
        <p:nvSpPr>
          <p:cNvPr id="423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23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C8C8A26B-9718-334F-8C84-5FAD3D059CB4}" type="slidenum">
              <a:rPr lang="en-GB">
                <a:latin typeface="Arial" charset="0"/>
              </a:rPr>
              <a:pPr eaLnBrk="1" hangingPunct="1"/>
              <a:t>5</a:t>
            </a:fld>
            <a:endParaRPr lang="en-GB">
              <a:latin typeface="Arial"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stan</a:t>
            </a:r>
          </a:p>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8E5381A7-43F5-5149-9C26-0A5BC2132B4C}" type="slidenum">
              <a:rPr lang="en-GB">
                <a:latin typeface="Arial" charset="0"/>
              </a:rPr>
              <a:pPr eaLnBrk="1" hangingPunct="1"/>
              <a:t>6</a:t>
            </a:fld>
            <a:endParaRPr lang="en-GB">
              <a:latin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stan</a:t>
            </a:r>
          </a:p>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eaLnBrk="1" hangingPunct="1"/>
            <a:fld id="{626E2BB2-FBE0-DC4D-9C6E-7218B4F106C8}" type="slidenum">
              <a:rPr lang="en-GB" sz="1200">
                <a:latin typeface="Arial" charset="0"/>
              </a:rPr>
              <a:pPr algn="r" eaLnBrk="1" hangingPunct="1"/>
              <a:t>7</a:t>
            </a:fld>
            <a:endParaRPr lang="en-GB" sz="1200">
              <a:latin typeface="Arial" charset="0"/>
            </a:endParaRPr>
          </a:p>
        </p:txBody>
      </p:sp>
      <p:sp>
        <p:nvSpPr>
          <p:cNvPr id="83971" name="Rectangle 2"/>
          <p:cNvSpPr>
            <a:spLocks noGrp="1" noRot="1" noChangeAspect="1" noChangeArrowheads="1" noTextEdit="1"/>
          </p:cNvSpPr>
          <p:nvPr>
            <p:ph type="sldImg"/>
          </p:nvPr>
        </p:nvSpPr>
        <p:spPr>
          <a:solidFill>
            <a:srgbClr val="FFFFFF"/>
          </a:solidFill>
          <a:ln/>
        </p:spPr>
      </p:sp>
      <p:sp>
        <p:nvSpPr>
          <p:cNvPr id="83972"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t>stan</a:t>
            </a:r>
          </a:p>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AF692BE6-9C34-1B46-ABC6-CD852F293EF0}" type="slidenum">
              <a:rPr lang="en-GB">
                <a:latin typeface="Arial" charset="0"/>
              </a:rPr>
              <a:pPr eaLnBrk="1" hangingPunct="1"/>
              <a:t>8</a:t>
            </a:fld>
            <a:endParaRPr lang="en-GB">
              <a:latin typeface="Arial"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stan</a:t>
            </a:r>
          </a:p>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2982662C-2394-7543-AECA-FC3E1FF924C0}" type="slidenum">
              <a:rPr lang="en-GB">
                <a:latin typeface="Arial" charset="0"/>
              </a:rPr>
              <a:pPr eaLnBrk="1" hangingPunct="1"/>
              <a:t>9</a:t>
            </a:fld>
            <a:endParaRPr lang="en-GB">
              <a:latin typeface="Arial"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stan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32834" name="Group 2"/>
          <p:cNvGrpSpPr>
            <a:grpSpLocks/>
          </p:cNvGrpSpPr>
          <p:nvPr/>
        </p:nvGrpSpPr>
        <p:grpSpPr bwMode="auto">
          <a:xfrm>
            <a:off x="0" y="0"/>
            <a:ext cx="9144000" cy="6856413"/>
            <a:chOff x="0" y="0"/>
            <a:chExt cx="5760" cy="4319"/>
          </a:xfrm>
        </p:grpSpPr>
        <p:sp>
          <p:nvSpPr>
            <p:cNvPr id="63283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283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283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283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283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endParaRPr lang="en-US"/>
            </a:p>
          </p:txBody>
        </p:sp>
        <p:sp>
          <p:nvSpPr>
            <p:cNvPr id="63284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284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284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284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284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284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284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284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284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284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285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285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285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285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285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285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endParaRPr lang="en-US"/>
            </a:p>
          </p:txBody>
        </p:sp>
        <p:sp>
          <p:nvSpPr>
            <p:cNvPr id="63285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285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285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285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286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286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286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286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286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286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286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286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286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286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287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32871" name="Group 39"/>
            <p:cNvGrpSpPr>
              <a:grpSpLocks/>
            </p:cNvGrpSpPr>
            <p:nvPr userDrawn="1"/>
          </p:nvGrpSpPr>
          <p:grpSpPr bwMode="auto">
            <a:xfrm>
              <a:off x="0" y="1632"/>
              <a:ext cx="5758" cy="1858"/>
              <a:chOff x="0" y="1632"/>
              <a:chExt cx="5758" cy="1858"/>
            </a:xfrm>
          </p:grpSpPr>
          <p:sp>
            <p:nvSpPr>
              <p:cNvPr id="63287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287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632874"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smtClean="0"/>
              <a:t>Click to edit Master title style</a:t>
            </a:r>
          </a:p>
        </p:txBody>
      </p:sp>
      <p:sp>
        <p:nvSpPr>
          <p:cNvPr id="63287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smtClean="0"/>
              <a:t>Click to edit Master subtitle style</a:t>
            </a:r>
          </a:p>
        </p:txBody>
      </p:sp>
      <p:sp>
        <p:nvSpPr>
          <p:cNvPr id="632876" name="Rectangle 44"/>
          <p:cNvSpPr>
            <a:spLocks noGrp="1" noChangeArrowheads="1"/>
          </p:cNvSpPr>
          <p:nvPr>
            <p:ph type="dt" sz="quarter" idx="2"/>
          </p:nvPr>
        </p:nvSpPr>
        <p:spPr/>
        <p:txBody>
          <a:bodyPr/>
          <a:lstStyle>
            <a:lvl1pPr>
              <a:defRPr/>
            </a:lvl1pPr>
          </a:lstStyle>
          <a:p>
            <a:endParaRPr lang="en-US"/>
          </a:p>
        </p:txBody>
      </p:sp>
      <p:sp>
        <p:nvSpPr>
          <p:cNvPr id="632877" name="Rectangle 45"/>
          <p:cNvSpPr>
            <a:spLocks noGrp="1" noChangeArrowheads="1"/>
          </p:cNvSpPr>
          <p:nvPr>
            <p:ph type="ftr" sz="quarter" idx="3"/>
          </p:nvPr>
        </p:nvSpPr>
        <p:spPr/>
        <p:txBody>
          <a:bodyPr/>
          <a:lstStyle>
            <a:lvl1pPr>
              <a:defRPr/>
            </a:lvl1pPr>
          </a:lstStyle>
          <a:p>
            <a:endParaRPr lang="en-US"/>
          </a:p>
        </p:txBody>
      </p:sp>
      <p:sp>
        <p:nvSpPr>
          <p:cNvPr id="632878" name="Rectangle 46"/>
          <p:cNvSpPr>
            <a:spLocks noGrp="1" noChangeArrowheads="1"/>
          </p:cNvSpPr>
          <p:nvPr>
            <p:ph type="sldNum" sz="quarter" idx="4"/>
          </p:nvPr>
        </p:nvSpPr>
        <p:spPr/>
        <p:txBody>
          <a:bodyPr/>
          <a:lstStyle>
            <a:lvl1pPr>
              <a:defRPr/>
            </a:lvl1pPr>
          </a:lstStyle>
          <a:p>
            <a:fld id="{D043E9E0-C551-8248-AB1A-689DF197876F}"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0675B4F-88D7-DC49-A9D6-0A2E3EFA0C2A}" type="slidenum">
              <a:rPr lang="en-US"/>
              <a:pPr/>
              <a:t>‹#›</a:t>
            </a:fld>
            <a:endParaRPr lang="en-US"/>
          </a:p>
        </p:txBody>
      </p:sp>
    </p:spTree>
    <p:extLst>
      <p:ext uri="{BB962C8B-B14F-4D97-AF65-F5344CB8AC3E}">
        <p14:creationId xmlns:p14="http://schemas.microsoft.com/office/powerpoint/2010/main" val="4195757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FE8D9D8-E0FE-2C4A-981B-96AF40360C0A}" type="slidenum">
              <a:rPr lang="en-US"/>
              <a:pPr/>
              <a:t>‹#›</a:t>
            </a:fld>
            <a:endParaRPr lang="en-US"/>
          </a:p>
        </p:txBody>
      </p:sp>
    </p:spTree>
    <p:extLst>
      <p:ext uri="{BB962C8B-B14F-4D97-AF65-F5344CB8AC3E}">
        <p14:creationId xmlns:p14="http://schemas.microsoft.com/office/powerpoint/2010/main" val="903219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3638"/>
            <a:ext cx="21336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3638"/>
            <a:ext cx="2133600" cy="457200"/>
          </a:xfrm>
        </p:spPr>
        <p:txBody>
          <a:bodyPr/>
          <a:lstStyle>
            <a:lvl1pPr>
              <a:defRPr/>
            </a:lvl1pPr>
          </a:lstStyle>
          <a:p>
            <a:fld id="{B5D9328A-2141-7640-928C-80F78AEE5889}" type="slidenum">
              <a:rPr lang="en-US"/>
              <a:pPr/>
              <a:t>‹#›</a:t>
            </a:fld>
            <a:endParaRPr lang="en-US"/>
          </a:p>
        </p:txBody>
      </p:sp>
    </p:spTree>
    <p:extLst>
      <p:ext uri="{BB962C8B-B14F-4D97-AF65-F5344CB8AC3E}">
        <p14:creationId xmlns:p14="http://schemas.microsoft.com/office/powerpoint/2010/main" val="3681923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3638"/>
            <a:ext cx="2133600" cy="457200"/>
          </a:xfrm>
        </p:spPr>
        <p:txBody>
          <a:bodyPr/>
          <a:lstStyle>
            <a:lvl1pPr>
              <a:defRPr/>
            </a:lvl1pPr>
          </a:lstStyle>
          <a:p>
            <a:endParaRPr lang="en-US"/>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3638"/>
            <a:ext cx="2133600" cy="457200"/>
          </a:xfrm>
        </p:spPr>
        <p:txBody>
          <a:bodyPr/>
          <a:lstStyle>
            <a:lvl1pPr>
              <a:defRPr/>
            </a:lvl1pPr>
          </a:lstStyle>
          <a:p>
            <a:fld id="{8E849779-4CCC-594D-B922-5719512ED1F4}" type="slidenum">
              <a:rPr lang="en-US"/>
              <a:pPr/>
              <a:t>‹#›</a:t>
            </a:fld>
            <a:endParaRPr lang="en-US"/>
          </a:p>
        </p:txBody>
      </p:sp>
    </p:spTree>
    <p:extLst>
      <p:ext uri="{BB962C8B-B14F-4D97-AF65-F5344CB8AC3E}">
        <p14:creationId xmlns:p14="http://schemas.microsoft.com/office/powerpoint/2010/main" val="3224569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7"/>
          <p:cNvSpPr>
            <a:spLocks noGrp="1" noChangeArrowheads="1"/>
          </p:cNvSpPr>
          <p:nvPr>
            <p:ph type="dt" sz="half" idx="10"/>
          </p:nvPr>
        </p:nvSpPr>
        <p:spPr>
          <a:ln/>
        </p:spPr>
        <p:txBody>
          <a:bodyPr/>
          <a:lstStyle>
            <a:lvl1pPr>
              <a:defRPr/>
            </a:lvl1pPr>
          </a:lstStyle>
          <a:p>
            <a:pPr>
              <a:defRPr/>
            </a:pPr>
            <a:endParaRPr lang="en-GB"/>
          </a:p>
        </p:txBody>
      </p:sp>
      <p:sp>
        <p:nvSpPr>
          <p:cNvPr id="6" name="Rectangle 8"/>
          <p:cNvSpPr>
            <a:spLocks noGrp="1" noChangeArrowheads="1"/>
          </p:cNvSpPr>
          <p:nvPr>
            <p:ph type="ftr" sz="quarter" idx="11"/>
          </p:nvPr>
        </p:nvSpPr>
        <p:spPr>
          <a:ln/>
        </p:spPr>
        <p:txBody>
          <a:bodyPr/>
          <a:lstStyle>
            <a:lvl1pPr>
              <a:defRPr/>
            </a:lvl1pPr>
          </a:lstStyle>
          <a:p>
            <a:pPr>
              <a:defRPr/>
            </a:pPr>
            <a:endParaRPr lang="en-GB"/>
          </a:p>
        </p:txBody>
      </p:sp>
      <p:sp>
        <p:nvSpPr>
          <p:cNvPr id="7" name="Rectangle 9"/>
          <p:cNvSpPr>
            <a:spLocks noGrp="1" noChangeArrowheads="1"/>
          </p:cNvSpPr>
          <p:nvPr>
            <p:ph type="sldNum" sz="quarter" idx="12"/>
          </p:nvPr>
        </p:nvSpPr>
        <p:spPr>
          <a:ln/>
        </p:spPr>
        <p:txBody>
          <a:bodyPr/>
          <a:lstStyle>
            <a:lvl1pPr>
              <a:defRPr/>
            </a:lvl1pPr>
          </a:lstStyle>
          <a:p>
            <a:fld id="{9CACF9DF-FBDE-CF44-B8DF-5346CE5B44CE}" type="slidenum">
              <a:rPr lang="en-GB"/>
              <a:pPr/>
              <a:t>‹#›</a:t>
            </a:fld>
            <a:endParaRPr lang="en-GB"/>
          </a:p>
        </p:txBody>
      </p:sp>
    </p:spTree>
    <p:extLst>
      <p:ext uri="{BB962C8B-B14F-4D97-AF65-F5344CB8AC3E}">
        <p14:creationId xmlns:p14="http://schemas.microsoft.com/office/powerpoint/2010/main" val="2175507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213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7"/>
          <p:cNvSpPr>
            <a:spLocks noGrp="1" noChangeArrowheads="1"/>
          </p:cNvSpPr>
          <p:nvPr>
            <p:ph type="dt" sz="half" idx="10"/>
          </p:nvPr>
        </p:nvSpPr>
        <p:spPr>
          <a:ln/>
        </p:spPr>
        <p:txBody>
          <a:bodyPr/>
          <a:lstStyle>
            <a:lvl1pPr>
              <a:defRPr/>
            </a:lvl1pPr>
          </a:lstStyle>
          <a:p>
            <a:pPr>
              <a:defRPr/>
            </a:pPr>
            <a:endParaRPr lang="en-GB"/>
          </a:p>
        </p:txBody>
      </p:sp>
      <p:sp>
        <p:nvSpPr>
          <p:cNvPr id="4" name="Rectangle 8"/>
          <p:cNvSpPr>
            <a:spLocks noGrp="1" noChangeArrowheads="1"/>
          </p:cNvSpPr>
          <p:nvPr>
            <p:ph type="ftr" sz="quarter" idx="11"/>
          </p:nvPr>
        </p:nvSpPr>
        <p:spPr>
          <a:ln/>
        </p:spPr>
        <p:txBody>
          <a:bodyPr/>
          <a:lstStyle>
            <a:lvl1pPr>
              <a:defRPr/>
            </a:lvl1pPr>
          </a:lstStyle>
          <a:p>
            <a:pPr>
              <a:defRPr/>
            </a:pPr>
            <a:endParaRPr lang="en-GB"/>
          </a:p>
        </p:txBody>
      </p:sp>
      <p:sp>
        <p:nvSpPr>
          <p:cNvPr id="5" name="Rectangle 9"/>
          <p:cNvSpPr>
            <a:spLocks noGrp="1" noChangeArrowheads="1"/>
          </p:cNvSpPr>
          <p:nvPr>
            <p:ph type="sldNum" sz="quarter" idx="12"/>
          </p:nvPr>
        </p:nvSpPr>
        <p:spPr>
          <a:ln/>
        </p:spPr>
        <p:txBody>
          <a:bodyPr/>
          <a:lstStyle>
            <a:lvl1pPr>
              <a:defRPr/>
            </a:lvl1pPr>
          </a:lstStyle>
          <a:p>
            <a:fld id="{89745919-7D24-7B4E-9960-7F0B3BCFA550}" type="slidenum">
              <a:rPr lang="en-GB"/>
              <a:pPr/>
              <a:t>‹#›</a:t>
            </a:fld>
            <a:endParaRPr lang="en-GB"/>
          </a:p>
        </p:txBody>
      </p:sp>
    </p:spTree>
    <p:extLst>
      <p:ext uri="{BB962C8B-B14F-4D97-AF65-F5344CB8AC3E}">
        <p14:creationId xmlns:p14="http://schemas.microsoft.com/office/powerpoint/2010/main" val="2800815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9E818F8-2DB8-2542-8013-45AB3E2BCBB7}" type="slidenum">
              <a:rPr lang="en-US"/>
              <a:pPr/>
              <a:t>‹#›</a:t>
            </a:fld>
            <a:endParaRPr lang="en-US"/>
          </a:p>
        </p:txBody>
      </p:sp>
    </p:spTree>
    <p:extLst>
      <p:ext uri="{BB962C8B-B14F-4D97-AF65-F5344CB8AC3E}">
        <p14:creationId xmlns:p14="http://schemas.microsoft.com/office/powerpoint/2010/main" val="1760463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CB882AA-29DA-774A-9A02-498A7EFFD411}" type="slidenum">
              <a:rPr lang="en-US"/>
              <a:pPr/>
              <a:t>‹#›</a:t>
            </a:fld>
            <a:endParaRPr lang="en-US"/>
          </a:p>
        </p:txBody>
      </p:sp>
    </p:spTree>
    <p:extLst>
      <p:ext uri="{BB962C8B-B14F-4D97-AF65-F5344CB8AC3E}">
        <p14:creationId xmlns:p14="http://schemas.microsoft.com/office/powerpoint/2010/main" val="3228749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0099FC-D52A-6440-8747-912C67E989A9}" type="slidenum">
              <a:rPr lang="en-US"/>
              <a:pPr/>
              <a:t>‹#›</a:t>
            </a:fld>
            <a:endParaRPr lang="en-US"/>
          </a:p>
        </p:txBody>
      </p:sp>
    </p:spTree>
    <p:extLst>
      <p:ext uri="{BB962C8B-B14F-4D97-AF65-F5344CB8AC3E}">
        <p14:creationId xmlns:p14="http://schemas.microsoft.com/office/powerpoint/2010/main" val="2753851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BA4DAE6-2708-424C-A1A3-CB2E63A5E1A5}" type="slidenum">
              <a:rPr lang="en-US"/>
              <a:pPr/>
              <a:t>‹#›</a:t>
            </a:fld>
            <a:endParaRPr lang="en-US"/>
          </a:p>
        </p:txBody>
      </p:sp>
    </p:spTree>
    <p:extLst>
      <p:ext uri="{BB962C8B-B14F-4D97-AF65-F5344CB8AC3E}">
        <p14:creationId xmlns:p14="http://schemas.microsoft.com/office/powerpoint/2010/main" val="1321642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4392AD70-D3FC-424A-A44E-7CCB1D315F81}" type="slidenum">
              <a:rPr lang="en-US"/>
              <a:pPr/>
              <a:t>‹#›</a:t>
            </a:fld>
            <a:endParaRPr lang="en-US"/>
          </a:p>
        </p:txBody>
      </p:sp>
    </p:spTree>
    <p:extLst>
      <p:ext uri="{BB962C8B-B14F-4D97-AF65-F5344CB8AC3E}">
        <p14:creationId xmlns:p14="http://schemas.microsoft.com/office/powerpoint/2010/main" val="3224817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000D2E0-147B-A44C-B229-38E9009803F6}" type="slidenum">
              <a:rPr lang="en-US"/>
              <a:pPr/>
              <a:t>‹#›</a:t>
            </a:fld>
            <a:endParaRPr lang="en-US"/>
          </a:p>
        </p:txBody>
      </p:sp>
    </p:spTree>
    <p:extLst>
      <p:ext uri="{BB962C8B-B14F-4D97-AF65-F5344CB8AC3E}">
        <p14:creationId xmlns:p14="http://schemas.microsoft.com/office/powerpoint/2010/main" val="4019548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3E121E5-E643-2841-9D85-7F59ED5BC0A9}" type="slidenum">
              <a:rPr lang="en-US"/>
              <a:pPr/>
              <a:t>‹#›</a:t>
            </a:fld>
            <a:endParaRPr lang="en-US"/>
          </a:p>
        </p:txBody>
      </p:sp>
    </p:spTree>
    <p:extLst>
      <p:ext uri="{BB962C8B-B14F-4D97-AF65-F5344CB8AC3E}">
        <p14:creationId xmlns:p14="http://schemas.microsoft.com/office/powerpoint/2010/main" val="2028186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F122AF2-E45D-C94C-BE3A-AC337819E2D9}" type="slidenum">
              <a:rPr lang="en-US"/>
              <a:pPr/>
              <a:t>‹#›</a:t>
            </a:fld>
            <a:endParaRPr lang="en-US"/>
          </a:p>
        </p:txBody>
      </p:sp>
    </p:spTree>
    <p:extLst>
      <p:ext uri="{BB962C8B-B14F-4D97-AF65-F5344CB8AC3E}">
        <p14:creationId xmlns:p14="http://schemas.microsoft.com/office/powerpoint/2010/main" val="24167335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8" Type="http://schemas.openxmlformats.org/officeDocument/2006/relationships/image" Target="../media/image2.png"/><Relationship Id="rId1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631810" name="Group 2"/>
          <p:cNvGrpSpPr>
            <a:grpSpLocks/>
          </p:cNvGrpSpPr>
          <p:nvPr/>
        </p:nvGrpSpPr>
        <p:grpSpPr bwMode="auto">
          <a:xfrm>
            <a:off x="0" y="0"/>
            <a:ext cx="9144000" cy="6856413"/>
            <a:chOff x="0" y="0"/>
            <a:chExt cx="5760" cy="4319"/>
          </a:xfrm>
        </p:grpSpPr>
        <p:sp>
          <p:nvSpPr>
            <p:cNvPr id="631811"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1812"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1813"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1814"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1815"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endParaRPr lang="en-US"/>
            </a:p>
          </p:txBody>
        </p:sp>
        <p:sp>
          <p:nvSpPr>
            <p:cNvPr id="631816"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1817"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1818"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1819"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1820"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1821"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1822"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1823"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1824"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1825"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1826"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1827"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1828"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1829"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1830"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1831"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endParaRPr lang="en-US"/>
            </a:p>
          </p:txBody>
        </p:sp>
        <p:sp>
          <p:nvSpPr>
            <p:cNvPr id="631832"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1833"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1834"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1835"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1836"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1837"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1838"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1839"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1840"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1841"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1842"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1843"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1844"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1845"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1846"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31847" name="Group 39"/>
            <p:cNvGrpSpPr>
              <a:grpSpLocks/>
            </p:cNvGrpSpPr>
            <p:nvPr userDrawn="1"/>
          </p:nvGrpSpPr>
          <p:grpSpPr bwMode="auto">
            <a:xfrm>
              <a:off x="0" y="1632"/>
              <a:ext cx="5758" cy="1858"/>
              <a:chOff x="0" y="1632"/>
              <a:chExt cx="5758" cy="1858"/>
            </a:xfrm>
          </p:grpSpPr>
          <p:sp>
            <p:nvSpPr>
              <p:cNvPr id="631848"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1849"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631850"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1851"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1852"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p>
        </p:txBody>
      </p:sp>
      <p:sp>
        <p:nvSpPr>
          <p:cNvPr id="631853"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p>
        </p:txBody>
      </p:sp>
      <p:sp>
        <p:nvSpPr>
          <p:cNvPr id="631854"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34183161-3F15-9B49-97FF-19A324F690FF}"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fontAlgn="base">
        <a:spcBef>
          <a:spcPct val="20000"/>
        </a:spcBef>
        <a:spcAft>
          <a:spcPct val="0"/>
        </a:spcAft>
        <a:buClr>
          <a:schemeClr val="hlink"/>
        </a:buClr>
        <a:buSzPct val="90000"/>
        <a:buFont typeface="Wingdings" charset="0"/>
        <a:buBlip>
          <a:blip r:embed="rId17"/>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accent2"/>
        </a:buClr>
        <a:buSzPct val="90000"/>
        <a:buFont typeface="Wingdings" charset="0"/>
        <a:buBlip>
          <a:blip r:embed="rId18"/>
        </a:buBlip>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folHlink"/>
        </a:buClr>
        <a:buSzPct val="90000"/>
        <a:buFont typeface="Wingdings" charset="0"/>
        <a:buBlip>
          <a:blip r:embed="rId19"/>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9"/>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9"/>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9"/>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9"/>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1" Type="http://schemas.openxmlformats.org/officeDocument/2006/relationships/image" Target="../media/image35.jpeg"/><Relationship Id="rId12" Type="http://schemas.openxmlformats.org/officeDocument/2006/relationships/image" Target="../media/image36.jpe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31.jpeg"/><Relationship Id="rId8" Type="http://schemas.openxmlformats.org/officeDocument/2006/relationships/image" Target="../media/image32.jpeg"/><Relationship Id="rId9" Type="http://schemas.openxmlformats.org/officeDocument/2006/relationships/image" Target="../media/image33.jpeg"/><Relationship Id="rId10"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7.jpeg"/><Relationship Id="rId5" Type="http://schemas.openxmlformats.org/officeDocument/2006/relationships/image" Target="../media/image38.jpeg"/><Relationship Id="rId6"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29.jpeg"/><Relationship Id="rId5" Type="http://schemas.openxmlformats.org/officeDocument/2006/relationships/image" Target="../media/image49.jpeg"/><Relationship Id="rId6"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6.jpeg"/><Relationship Id="rId5" Type="http://schemas.openxmlformats.org/officeDocument/2006/relationships/image" Target="../media/image52.png"/><Relationship Id="rId6"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54.jpeg"/><Relationship Id="rId5" Type="http://schemas.openxmlformats.org/officeDocument/2006/relationships/image" Target="../media/image55.jpeg"/><Relationship Id="rId6" Type="http://schemas.openxmlformats.org/officeDocument/2006/relationships/image" Target="../media/image56.png"/><Relationship Id="rId7"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62.png"/><Relationship Id="rId6" Type="http://schemas.openxmlformats.org/officeDocument/2006/relationships/image" Target="../media/image63.jpeg"/><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image" Target="../media/image66.jpeg"/><Relationship Id="rId6" Type="http://schemas.openxmlformats.org/officeDocument/2006/relationships/image" Target="../media/image67.jpeg"/><Relationship Id="rId7" Type="http://schemas.openxmlformats.org/officeDocument/2006/relationships/image" Target="../media/image68.jpeg"/><Relationship Id="rId8" Type="http://schemas.openxmlformats.org/officeDocument/2006/relationships/image" Target="../media/image69.jpeg"/><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5"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jpeg"/><Relationship Id="rId5" Type="http://schemas.openxmlformats.org/officeDocument/2006/relationships/image" Target="../media/image76.jpeg"/><Relationship Id="rId6" Type="http://schemas.openxmlformats.org/officeDocument/2006/relationships/image" Target="../media/image77.jpeg"/><Relationship Id="rId7" Type="http://schemas.openxmlformats.org/officeDocument/2006/relationships/image" Target="../media/image78.jpeg"/><Relationship Id="rId8" Type="http://schemas.openxmlformats.org/officeDocument/2006/relationships/image" Target="../media/image79.jpeg"/><Relationship Id="rId9" Type="http://schemas.openxmlformats.org/officeDocument/2006/relationships/image" Target="../media/image80.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image" Target="../media/image77.jpeg"/><Relationship Id="rId6" Type="http://schemas.openxmlformats.org/officeDocument/2006/relationships/image" Target="../media/image78.jpeg"/><Relationship Id="rId7" Type="http://schemas.openxmlformats.org/officeDocument/2006/relationships/image" Target="../media/image79.jpeg"/><Relationship Id="rId8" Type="http://schemas.openxmlformats.org/officeDocument/2006/relationships/image" Target="../media/image80.jpe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8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8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8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0.jpeg"/><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8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88.jpeg"/></Relationships>
</file>

<file path=ppt/slides/_rels/slide49.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9.jpeg"/><Relationship Id="rId5" Type="http://schemas.openxmlformats.org/officeDocument/2006/relationships/image" Target="../media/image90.jpeg"/><Relationship Id="rId6" Type="http://schemas.openxmlformats.org/officeDocument/2006/relationships/image" Target="../media/image91.jpeg"/><Relationship Id="rId7" Type="http://schemas.openxmlformats.org/officeDocument/2006/relationships/image" Target="../media/image92.jpeg"/><Relationship Id="rId8" Type="http://schemas.openxmlformats.org/officeDocument/2006/relationships/image" Target="../media/image93.jpeg"/><Relationship Id="rId9" Type="http://schemas.openxmlformats.org/officeDocument/2006/relationships/image" Target="../media/image94.jpe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jpeg"/><Relationship Id="rId6" Type="http://schemas.openxmlformats.org/officeDocument/2006/relationships/image" Target="../media/image98.png"/><Relationship Id="rId7"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7" name="Text Box 3"/>
          <p:cNvSpPr txBox="1">
            <a:spLocks noChangeArrowheads="1"/>
          </p:cNvSpPr>
          <p:nvPr/>
        </p:nvSpPr>
        <p:spPr bwMode="auto">
          <a:xfrm>
            <a:off x="152400" y="76200"/>
            <a:ext cx="34290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GB" sz="3200" dirty="0" smtClean="0">
                <a:solidFill>
                  <a:schemeClr val="hlink"/>
                </a:solidFill>
                <a:effectLst>
                  <a:outerShdw blurRad="38100" dist="38100" dir="2700000" algn="tl">
                    <a:srgbClr val="000000"/>
                  </a:outerShdw>
                </a:effectLst>
                <a:latin typeface="Tahoma" charset="0"/>
              </a:rPr>
              <a:t>Indigenous </a:t>
            </a:r>
            <a:r>
              <a:rPr lang="en-GB" sz="3200" dirty="0">
                <a:solidFill>
                  <a:schemeClr val="hlink"/>
                </a:solidFill>
                <a:effectLst>
                  <a:outerShdw blurRad="38100" dist="38100" dir="2700000" algn="tl">
                    <a:srgbClr val="000000"/>
                  </a:outerShdw>
                </a:effectLst>
                <a:latin typeface="Tahoma" charset="0"/>
              </a:rPr>
              <a:t>Peoples and Local  Communities</a:t>
            </a:r>
            <a:r>
              <a:rPr lang="ja-JP" altLang="en-GB" sz="3200" dirty="0">
                <a:solidFill>
                  <a:schemeClr val="hlink"/>
                </a:solidFill>
                <a:effectLst>
                  <a:outerShdw blurRad="38100" dist="38100" dir="2700000" algn="tl">
                    <a:srgbClr val="000000"/>
                  </a:outerShdw>
                </a:effectLst>
                <a:latin typeface="Arial"/>
              </a:rPr>
              <a:t>’</a:t>
            </a:r>
            <a:r>
              <a:rPr lang="en-GB" sz="3200" dirty="0">
                <a:solidFill>
                  <a:schemeClr val="hlink"/>
                </a:solidFill>
                <a:effectLst>
                  <a:outerShdw blurRad="38100" dist="38100" dir="2700000" algn="tl">
                    <a:srgbClr val="000000"/>
                  </a:outerShdw>
                </a:effectLst>
                <a:latin typeface="Tahoma" charset="0"/>
              </a:rPr>
              <a:t> Conserved Territories and Areas (ICCAs)</a:t>
            </a:r>
            <a:endParaRPr lang="en-GB" sz="3200" dirty="0">
              <a:effectLst>
                <a:outerShdw blurRad="38100" dist="38100" dir="2700000" algn="tl">
                  <a:srgbClr val="000000"/>
                </a:outerShdw>
              </a:effectLst>
              <a:latin typeface="Tahoma" charset="0"/>
            </a:endParaRPr>
          </a:p>
        </p:txBody>
      </p:sp>
      <p:pic>
        <p:nvPicPr>
          <p:cNvPr id="64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14800"/>
            <a:ext cx="4267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64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0"/>
            <a:ext cx="3348037"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41033" name="Picture 9" descr="FIGURE 1 bay to Kayangan lak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1733550"/>
            <a:ext cx="3581400" cy="2686050"/>
          </a:xfrm>
          <a:prstGeom prst="rect">
            <a:avLst/>
          </a:prstGeom>
          <a:noFill/>
          <a:extLst>
            <a:ext uri="{909E8E84-426E-40dd-AFC4-6F175D3DCCD1}">
              <a14:hiddenFill xmlns:a14="http://schemas.microsoft.com/office/drawing/2010/main">
                <a:solidFill>
                  <a:srgbClr val="FFFFFF"/>
                </a:solidFill>
              </a14:hiddenFill>
            </a:ext>
          </a:extLst>
        </p:spPr>
      </p:pic>
      <p:sp>
        <p:nvSpPr>
          <p:cNvPr id="641034" name="Text Box 10"/>
          <p:cNvSpPr txBox="1">
            <a:spLocks noChangeArrowheads="1"/>
          </p:cNvSpPr>
          <p:nvPr/>
        </p:nvSpPr>
        <p:spPr bwMode="auto">
          <a:xfrm>
            <a:off x="4343400" y="5410200"/>
            <a:ext cx="46482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200" dirty="0">
                <a:solidFill>
                  <a:srgbClr val="FF0000"/>
                </a:solidFill>
              </a:rPr>
              <a:t>Ashish Kothari</a:t>
            </a:r>
            <a:endParaRPr lang="en-US" sz="2200" dirty="0"/>
          </a:p>
          <a:p>
            <a:pPr algn="ctr"/>
            <a:r>
              <a:rPr lang="en-US" sz="2200" dirty="0" err="1" smtClean="0"/>
              <a:t>Kalpavriksh</a:t>
            </a:r>
            <a:r>
              <a:rPr lang="en-US" sz="2200" dirty="0" smtClean="0"/>
              <a:t> and </a:t>
            </a:r>
            <a:r>
              <a:rPr lang="en-US" sz="2200" dirty="0"/>
              <a:t>ICCA </a:t>
            </a:r>
            <a:r>
              <a:rPr lang="en-US" sz="2200" dirty="0" smtClean="0"/>
              <a:t>Consortium</a:t>
            </a:r>
            <a:endParaRPr lang="en-US" sz="22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764704"/>
            <a:ext cx="4311384"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457200" y="350838"/>
            <a:ext cx="8229600" cy="487362"/>
          </a:xfrm>
        </p:spPr>
        <p:txBody>
          <a:bodyPr/>
          <a:lstStyle/>
          <a:p>
            <a:r>
              <a:rPr lang="it-CH" sz="3600" dirty="0" smtClean="0">
                <a:latin typeface="Tahoma" charset="0"/>
                <a:cs typeface="Arial" charset="0"/>
              </a:rPr>
              <a:t>Shifts in official conservation policy</a:t>
            </a:r>
            <a:r>
              <a:rPr lang="en-GB" sz="3600" dirty="0">
                <a:latin typeface="Tahoma" charset="0"/>
                <a:cs typeface="Arial" charset="0"/>
              </a:rPr>
              <a:t/>
            </a:r>
            <a:br>
              <a:rPr lang="en-GB" sz="3600" dirty="0">
                <a:latin typeface="Tahoma" charset="0"/>
                <a:cs typeface="Arial" charset="0"/>
              </a:rPr>
            </a:br>
            <a:endParaRPr lang="en-GB" sz="3600" dirty="0">
              <a:latin typeface="Tahoma" charset="0"/>
              <a:cs typeface="Arial" charset="0"/>
            </a:endParaRPr>
          </a:p>
        </p:txBody>
      </p:sp>
      <p:sp>
        <p:nvSpPr>
          <p:cNvPr id="5" name="Rectangle 2"/>
          <p:cNvSpPr txBox="1">
            <a:spLocks noChangeArrowheads="1"/>
          </p:cNvSpPr>
          <p:nvPr/>
        </p:nvSpPr>
        <p:spPr bwMode="auto">
          <a:xfrm>
            <a:off x="228600" y="762000"/>
            <a:ext cx="5279504" cy="5562600"/>
          </a:xfrm>
          <a:prstGeom prst="rect">
            <a:avLst/>
          </a:prstGeom>
          <a:noFill/>
          <a:ln w="9525">
            <a:noFill/>
            <a:miter lim="800000"/>
            <a:headEnd/>
            <a:tailEnd/>
          </a:ln>
          <a:effectLst/>
        </p:spPr>
        <p:txBody>
          <a:bodyPr/>
          <a:lstStyle>
            <a:lvl1pPr marL="342900" indent="-342900"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marL="0" indent="0" eaLnBrk="1" hangingPunct="1">
              <a:lnSpc>
                <a:spcPct val="90000"/>
              </a:lnSpc>
              <a:spcBef>
                <a:spcPts val="1000"/>
              </a:spcBef>
              <a:spcAft>
                <a:spcPts val="1000"/>
              </a:spcAft>
              <a:buClr>
                <a:schemeClr val="hlink"/>
              </a:buClr>
              <a:buSzPct val="80000"/>
            </a:pPr>
            <a:r>
              <a:rPr lang="en-US" sz="2400" dirty="0" smtClean="0">
                <a:effectLst>
                  <a:outerShdw blurRad="38100" dist="38100" dir="2700000" algn="tl">
                    <a:srgbClr val="000000"/>
                  </a:outerShdw>
                </a:effectLst>
              </a:rPr>
              <a:t>Conventional ‘Yellowstone’ model since 1900s </a:t>
            </a:r>
            <a:r>
              <a:rPr lang="it-CH" sz="2400" dirty="0" smtClean="0">
                <a:effectLst>
                  <a:outerShdw blurRad="38100" dist="38100" dir="2700000" algn="tl">
                    <a:srgbClr val="000000"/>
                  </a:outerShdw>
                </a:effectLst>
              </a:rPr>
              <a:t> </a:t>
            </a:r>
            <a:endParaRPr lang="it-CH" sz="2400" dirty="0">
              <a:effectLst>
                <a:outerShdw blurRad="38100" dist="38100" dir="2700000" algn="tl">
                  <a:srgbClr val="000000"/>
                </a:outerShdw>
              </a:effectLst>
            </a:endParaRPr>
          </a:p>
          <a:p>
            <a:pPr eaLnBrk="1" hangingPunct="1">
              <a:lnSpc>
                <a:spcPct val="90000"/>
              </a:lnSpc>
              <a:spcBef>
                <a:spcPts val="1000"/>
              </a:spcBef>
              <a:spcAft>
                <a:spcPts val="1000"/>
              </a:spcAft>
              <a:buClr>
                <a:schemeClr val="hlink"/>
              </a:buClr>
              <a:buSzPct val="80000"/>
              <a:buFont typeface="Wingdings" charset="0"/>
              <a:buChar char="n"/>
            </a:pPr>
            <a:r>
              <a:rPr lang="it-CH" sz="2200" dirty="0" smtClean="0">
                <a:effectLst>
                  <a:outerShdw blurRad="38100" dist="38100" dir="2700000" algn="tl">
                    <a:srgbClr val="000000"/>
                  </a:outerShdw>
                </a:effectLst>
              </a:rPr>
              <a:t>C</a:t>
            </a:r>
            <a:r>
              <a:rPr lang="en-GB" sz="2200" dirty="0" err="1" smtClean="0">
                <a:effectLst>
                  <a:outerShdw blurRad="38100" dist="38100" dir="2700000" algn="tl">
                    <a:srgbClr val="000000"/>
                  </a:outerShdw>
                </a:effectLst>
              </a:rPr>
              <a:t>onservation</a:t>
            </a:r>
            <a:r>
              <a:rPr lang="en-GB" sz="2200" dirty="0" smtClean="0">
                <a:effectLst>
                  <a:outerShdw blurRad="38100" dist="38100" dir="2700000" algn="tl">
                    <a:srgbClr val="000000"/>
                  </a:outerShdw>
                </a:effectLst>
              </a:rPr>
              <a:t> for scientific / aesthetic purposes, not for use</a:t>
            </a:r>
          </a:p>
          <a:p>
            <a:pPr eaLnBrk="1" hangingPunct="1">
              <a:lnSpc>
                <a:spcPct val="90000"/>
              </a:lnSpc>
              <a:spcBef>
                <a:spcPts val="1000"/>
              </a:spcBef>
              <a:spcAft>
                <a:spcPts val="1000"/>
              </a:spcAft>
              <a:buClr>
                <a:schemeClr val="hlink"/>
              </a:buClr>
              <a:buSzPct val="80000"/>
              <a:buFont typeface="Wingdings" charset="0"/>
              <a:buChar char="n"/>
            </a:pPr>
            <a:r>
              <a:rPr lang="en-GB" sz="2200" dirty="0" smtClean="0">
                <a:effectLst>
                  <a:outerShdw blurRad="38100" dist="38100" dir="2700000" algn="tl">
                    <a:srgbClr val="000000"/>
                  </a:outerShdw>
                </a:effectLst>
              </a:rPr>
              <a:t>separation </a:t>
            </a:r>
            <a:r>
              <a:rPr lang="en-GB" sz="2200" dirty="0">
                <a:effectLst>
                  <a:outerShdw blurRad="38100" dist="38100" dir="2700000" algn="tl">
                    <a:srgbClr val="000000"/>
                  </a:outerShdw>
                </a:effectLst>
              </a:rPr>
              <a:t>of nature and people: displacement and dispossession </a:t>
            </a:r>
            <a:r>
              <a:rPr lang="en-GB" sz="2200" dirty="0" smtClean="0">
                <a:effectLst>
                  <a:outerShdw blurRad="38100" dist="38100" dir="2700000" algn="tl">
                    <a:srgbClr val="000000"/>
                  </a:outerShdw>
                </a:effectLst>
              </a:rPr>
              <a:t>(several million </a:t>
            </a:r>
            <a:r>
              <a:rPr lang="en-GB" sz="2200" dirty="0">
                <a:effectLst>
                  <a:outerShdw blurRad="38100" dist="38100" dir="2700000" algn="tl">
                    <a:srgbClr val="000000"/>
                  </a:outerShdw>
                </a:effectLst>
              </a:rPr>
              <a:t>people?)</a:t>
            </a:r>
          </a:p>
          <a:p>
            <a:pPr eaLnBrk="1" hangingPunct="1">
              <a:lnSpc>
                <a:spcPct val="90000"/>
              </a:lnSpc>
              <a:spcBef>
                <a:spcPts val="1000"/>
              </a:spcBef>
              <a:spcAft>
                <a:spcPts val="1000"/>
              </a:spcAft>
              <a:buClr>
                <a:schemeClr val="hlink"/>
              </a:buClr>
              <a:buSzPct val="80000"/>
              <a:buFont typeface="Wingdings" charset="0"/>
              <a:buChar char="n"/>
            </a:pPr>
            <a:r>
              <a:rPr lang="en-GB" sz="2200" dirty="0">
                <a:effectLst>
                  <a:outerShdw blurRad="38100" dist="38100" dir="2700000" algn="tl">
                    <a:srgbClr val="000000"/>
                  </a:outerShdw>
                </a:effectLst>
              </a:rPr>
              <a:t>management by trained, centralised bureaucracy: community governance institutions disempowered</a:t>
            </a:r>
          </a:p>
          <a:p>
            <a:pPr eaLnBrk="1" hangingPunct="1">
              <a:lnSpc>
                <a:spcPct val="90000"/>
              </a:lnSpc>
              <a:spcBef>
                <a:spcPts val="1000"/>
              </a:spcBef>
              <a:spcAft>
                <a:spcPts val="1000"/>
              </a:spcAft>
              <a:buClr>
                <a:schemeClr val="hlink"/>
              </a:buClr>
              <a:buSzPct val="80000"/>
              <a:buFont typeface="Wingdings" charset="0"/>
              <a:buChar char="n"/>
            </a:pPr>
            <a:r>
              <a:rPr lang="en-GB" sz="2200" dirty="0">
                <a:effectLst>
                  <a:outerShdw blurRad="38100" dist="38100" dir="2700000" algn="tl">
                    <a:srgbClr val="000000"/>
                  </a:outerShdw>
                </a:effectLst>
              </a:rPr>
              <a:t>emphasis on formal, modern expertise, displacement of local</a:t>
            </a:r>
            <a:r>
              <a:rPr lang="en-US" sz="2200" dirty="0">
                <a:effectLst>
                  <a:outerShdw blurRad="38100" dist="38100" dir="2700000" algn="tl">
                    <a:srgbClr val="000000"/>
                  </a:outerShdw>
                </a:effectLst>
              </a:rPr>
              <a:t> </a:t>
            </a:r>
            <a:r>
              <a:rPr lang="en-GB" sz="2200" dirty="0">
                <a:effectLst>
                  <a:outerShdw blurRad="38100" dist="38100" dir="2700000" algn="tl">
                    <a:srgbClr val="000000"/>
                  </a:outerShdw>
                </a:effectLst>
              </a:rPr>
              <a:t>knowledge</a:t>
            </a:r>
            <a:r>
              <a:rPr lang="en-GB" sz="2400" dirty="0">
                <a:effectLst>
                  <a:outerShdw blurRad="38100" dist="38100" dir="2700000" algn="tl">
                    <a:srgbClr val="000000"/>
                  </a:outerShdw>
                </a:effectLst>
              </a:rPr>
              <a:t> </a:t>
            </a:r>
          </a:p>
          <a:p>
            <a:pPr marL="0" indent="0" eaLnBrk="1" hangingPunct="1">
              <a:lnSpc>
                <a:spcPct val="90000"/>
              </a:lnSpc>
              <a:spcBef>
                <a:spcPts val="1000"/>
              </a:spcBef>
              <a:spcAft>
                <a:spcPts val="1000"/>
              </a:spcAft>
              <a:buClr>
                <a:schemeClr val="hlink"/>
              </a:buClr>
              <a:buSzPct val="80000"/>
            </a:pPr>
            <a:r>
              <a:rPr lang="it-CH" sz="2400" dirty="0" smtClean="0">
                <a:solidFill>
                  <a:srgbClr val="FF0000"/>
                </a:solidFill>
                <a:effectLst>
                  <a:outerShdw blurRad="38100" dist="38100" dir="2700000" algn="tl">
                    <a:srgbClr val="000000"/>
                  </a:outerShdw>
                </a:effectLst>
              </a:rPr>
              <a:t>But </a:t>
            </a:r>
            <a:r>
              <a:rPr lang="it-CH" sz="2400" dirty="0">
                <a:solidFill>
                  <a:srgbClr val="FF0000"/>
                </a:solidFill>
                <a:effectLst>
                  <a:outerShdw blurRad="38100" dist="38100" dir="2700000" algn="tl">
                    <a:srgbClr val="000000"/>
                  </a:outerShdw>
                </a:effectLst>
              </a:rPr>
              <a:t>increasing realisation that this is unjust and ineffective</a:t>
            </a:r>
          </a:p>
          <a:p>
            <a:pPr eaLnBrk="1" hangingPunct="1">
              <a:lnSpc>
                <a:spcPct val="90000"/>
              </a:lnSpc>
              <a:spcBef>
                <a:spcPct val="20000"/>
              </a:spcBef>
              <a:buClr>
                <a:schemeClr val="hlink"/>
              </a:buClr>
              <a:buSzPct val="80000"/>
              <a:buFont typeface="Wingdings" charset="0"/>
              <a:buChar char="n"/>
            </a:pPr>
            <a:endParaRPr lang="en-US" sz="2800" dirty="0">
              <a:effectLst>
                <a:outerShdw blurRad="38100" dist="38100" dir="2700000" algn="tl">
                  <a:srgbClr val="000000"/>
                </a:outerShdw>
              </a:effectLst>
            </a:endParaRPr>
          </a:p>
        </p:txBody>
      </p:sp>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5213" y="4077072"/>
            <a:ext cx="3718232" cy="2780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spTree>
    <p:extLst>
      <p:ext uri="{BB962C8B-B14F-4D97-AF65-F5344CB8AC3E}">
        <p14:creationId xmlns:p14="http://schemas.microsoft.com/office/powerpoint/2010/main" val="216635779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P102088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2300" y="3173413"/>
            <a:ext cx="213677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3"/>
          <p:cNvSpPr>
            <a:spLocks noGrp="1" noChangeArrowheads="1"/>
          </p:cNvSpPr>
          <p:nvPr>
            <p:ph type="title"/>
          </p:nvPr>
        </p:nvSpPr>
        <p:spPr>
          <a:xfrm>
            <a:off x="250825" y="990600"/>
            <a:ext cx="8785225" cy="1143000"/>
          </a:xfrm>
        </p:spPr>
        <p:txBody>
          <a:bodyPr/>
          <a:lstStyle/>
          <a:p>
            <a:pPr algn="l" eaLnBrk="1" hangingPunct="1"/>
            <a:r>
              <a:rPr lang="it-IT" sz="2000" dirty="0" err="1" smtClean="0">
                <a:solidFill>
                  <a:schemeClr val="tx1"/>
                </a:solidFill>
                <a:latin typeface="Tahoma" charset="0"/>
                <a:cs typeface="Arial" charset="0"/>
              </a:rPr>
              <a:t>Beginnings</a:t>
            </a:r>
            <a:r>
              <a:rPr lang="it-IT" sz="2000" dirty="0" smtClean="0">
                <a:solidFill>
                  <a:schemeClr val="tx1"/>
                </a:solidFill>
                <a:latin typeface="Tahoma" charset="0"/>
                <a:cs typeface="Arial" charset="0"/>
              </a:rPr>
              <a:t> of </a:t>
            </a:r>
            <a:r>
              <a:rPr lang="it-IT" sz="2000" dirty="0" err="1" smtClean="0">
                <a:solidFill>
                  <a:schemeClr val="tx1"/>
                </a:solidFill>
                <a:latin typeface="Tahoma" charset="0"/>
                <a:cs typeface="Arial" charset="0"/>
              </a:rPr>
              <a:t>paradigm</a:t>
            </a:r>
            <a:r>
              <a:rPr lang="it-IT" sz="2000" dirty="0" smtClean="0">
                <a:solidFill>
                  <a:schemeClr val="tx1"/>
                </a:solidFill>
                <a:latin typeface="Tahoma" charset="0"/>
                <a:cs typeface="Arial" charset="0"/>
              </a:rPr>
              <a:t> </a:t>
            </a:r>
            <a:r>
              <a:rPr lang="it-IT" sz="2000" dirty="0" err="1" smtClean="0">
                <a:solidFill>
                  <a:schemeClr val="tx1"/>
                </a:solidFill>
                <a:latin typeface="Tahoma" charset="0"/>
                <a:cs typeface="Arial" charset="0"/>
              </a:rPr>
              <a:t>shifts</a:t>
            </a:r>
            <a:r>
              <a:rPr lang="it-IT" sz="2000" dirty="0" smtClean="0">
                <a:solidFill>
                  <a:schemeClr val="tx1"/>
                </a:solidFill>
                <a:latin typeface="Tahoma" charset="0"/>
                <a:cs typeface="Arial" charset="0"/>
              </a:rPr>
              <a:t>:</a:t>
            </a:r>
            <a:r>
              <a:rPr lang="it-IT" sz="2000" dirty="0">
                <a:solidFill>
                  <a:schemeClr val="tx1"/>
                </a:solidFill>
                <a:latin typeface="Tahoma" charset="0"/>
                <a:cs typeface="Arial" charset="0"/>
              </a:rPr>
              <a:t/>
            </a:r>
            <a:br>
              <a:rPr lang="it-IT" sz="2000" dirty="0">
                <a:solidFill>
                  <a:schemeClr val="tx1"/>
                </a:solidFill>
                <a:latin typeface="Tahoma" charset="0"/>
                <a:cs typeface="Arial" charset="0"/>
              </a:rPr>
            </a:br>
            <a:r>
              <a:rPr lang="it-IT" sz="1000" dirty="0">
                <a:solidFill>
                  <a:schemeClr val="tx1"/>
                </a:solidFill>
                <a:latin typeface="Tahoma" charset="0"/>
                <a:cs typeface="Arial" charset="0"/>
              </a:rPr>
              <a:t/>
            </a:r>
            <a:br>
              <a:rPr lang="it-IT" sz="1000" dirty="0">
                <a:solidFill>
                  <a:schemeClr val="tx1"/>
                </a:solidFill>
                <a:latin typeface="Tahoma" charset="0"/>
                <a:cs typeface="Arial" charset="0"/>
              </a:rPr>
            </a:br>
            <a:r>
              <a:rPr lang="it-IT" sz="2400" dirty="0">
                <a:solidFill>
                  <a:schemeClr val="tx1"/>
                </a:solidFill>
                <a:latin typeface="Tahoma" charset="0"/>
                <a:cs typeface="Arial" charset="0"/>
              </a:rPr>
              <a:t>2003 </a:t>
            </a:r>
            <a:r>
              <a:rPr lang="mr-IN" sz="2400" dirty="0" smtClean="0">
                <a:solidFill>
                  <a:schemeClr val="tx1"/>
                </a:solidFill>
                <a:latin typeface="Tahoma" charset="0"/>
                <a:cs typeface="Arial" charset="0"/>
              </a:rPr>
              <a:t>–</a:t>
            </a:r>
            <a:r>
              <a:rPr lang="it-IT" sz="2400" dirty="0" smtClean="0">
                <a:solidFill>
                  <a:schemeClr val="tx1"/>
                </a:solidFill>
                <a:latin typeface="Tahoma" charset="0"/>
                <a:cs typeface="Arial" charset="0"/>
              </a:rPr>
              <a:t> </a:t>
            </a:r>
            <a:r>
              <a:rPr lang="it-IT" sz="2400" dirty="0" smtClean="0">
                <a:solidFill>
                  <a:schemeClr val="hlink"/>
                </a:solidFill>
                <a:latin typeface="Tahoma" charset="0"/>
                <a:cs typeface="Arial" charset="0"/>
              </a:rPr>
              <a:t>5th World </a:t>
            </a:r>
            <a:r>
              <a:rPr lang="it-IT" sz="2400" dirty="0" err="1">
                <a:solidFill>
                  <a:schemeClr val="hlink"/>
                </a:solidFill>
                <a:latin typeface="Tahoma" charset="0"/>
                <a:cs typeface="Arial" charset="0"/>
              </a:rPr>
              <a:t>Parks</a:t>
            </a:r>
            <a:r>
              <a:rPr lang="it-IT" sz="2400" dirty="0">
                <a:solidFill>
                  <a:schemeClr val="hlink"/>
                </a:solidFill>
                <a:latin typeface="Tahoma" charset="0"/>
                <a:cs typeface="Arial" charset="0"/>
              </a:rPr>
              <a:t> </a:t>
            </a:r>
            <a:r>
              <a:rPr lang="it-IT" sz="2400" dirty="0" err="1">
                <a:solidFill>
                  <a:schemeClr val="hlink"/>
                </a:solidFill>
                <a:latin typeface="Tahoma" charset="0"/>
                <a:cs typeface="Arial" charset="0"/>
              </a:rPr>
              <a:t>Congress</a:t>
            </a:r>
            <a:r>
              <a:rPr lang="it-IT" sz="2400" dirty="0">
                <a:solidFill>
                  <a:schemeClr val="tx1"/>
                </a:solidFill>
                <a:latin typeface="Tahoma" charset="0"/>
                <a:cs typeface="Arial" charset="0"/>
              </a:rPr>
              <a:t> (Durban, South Africa)</a:t>
            </a:r>
            <a:br>
              <a:rPr lang="it-IT" sz="2400" dirty="0">
                <a:solidFill>
                  <a:schemeClr val="tx1"/>
                </a:solidFill>
                <a:latin typeface="Tahoma" charset="0"/>
                <a:cs typeface="Arial" charset="0"/>
              </a:rPr>
            </a:br>
            <a:r>
              <a:rPr lang="it-IT" sz="2400" dirty="0">
                <a:solidFill>
                  <a:schemeClr val="tx1"/>
                </a:solidFill>
                <a:latin typeface="Tahoma" charset="0"/>
                <a:cs typeface="Arial" charset="0"/>
              </a:rPr>
              <a:t>2004 </a:t>
            </a:r>
            <a:r>
              <a:rPr lang="mr-IN" sz="2400" dirty="0" smtClean="0">
                <a:solidFill>
                  <a:schemeClr val="tx1"/>
                </a:solidFill>
                <a:latin typeface="Tahoma" charset="0"/>
                <a:cs typeface="Arial" charset="0"/>
              </a:rPr>
              <a:t>–</a:t>
            </a:r>
            <a:r>
              <a:rPr lang="it-IT" sz="2400" dirty="0" smtClean="0">
                <a:solidFill>
                  <a:schemeClr val="tx1"/>
                </a:solidFill>
                <a:latin typeface="Tahoma" charset="0"/>
                <a:cs typeface="Arial" charset="0"/>
              </a:rPr>
              <a:t> </a:t>
            </a:r>
            <a:r>
              <a:rPr lang="it-IT" sz="2400" dirty="0" smtClean="0">
                <a:solidFill>
                  <a:schemeClr val="hlink"/>
                </a:solidFill>
                <a:latin typeface="Tahoma" charset="0"/>
                <a:cs typeface="Arial" charset="0"/>
              </a:rPr>
              <a:t>Convention on </a:t>
            </a:r>
            <a:r>
              <a:rPr lang="it-IT" sz="2400" dirty="0" err="1" smtClean="0">
                <a:solidFill>
                  <a:schemeClr val="hlink"/>
                </a:solidFill>
                <a:latin typeface="Tahoma" charset="0"/>
                <a:cs typeface="Arial" charset="0"/>
              </a:rPr>
              <a:t>Biological</a:t>
            </a:r>
            <a:r>
              <a:rPr lang="it-IT" sz="2400" dirty="0" smtClean="0">
                <a:solidFill>
                  <a:schemeClr val="hlink"/>
                </a:solidFill>
                <a:latin typeface="Tahoma" charset="0"/>
                <a:cs typeface="Arial" charset="0"/>
              </a:rPr>
              <a:t> </a:t>
            </a:r>
            <a:r>
              <a:rPr lang="it-IT" sz="2400" dirty="0" err="1" smtClean="0">
                <a:solidFill>
                  <a:schemeClr val="hlink"/>
                </a:solidFill>
                <a:latin typeface="Tahoma" charset="0"/>
                <a:cs typeface="Arial" charset="0"/>
              </a:rPr>
              <a:t>Diversity</a:t>
            </a:r>
            <a:r>
              <a:rPr lang="it-IT" sz="2400" dirty="0" smtClean="0">
                <a:solidFill>
                  <a:schemeClr val="hlink"/>
                </a:solidFill>
                <a:latin typeface="Tahoma" charset="0"/>
                <a:cs typeface="Arial" charset="0"/>
              </a:rPr>
              <a:t>: </a:t>
            </a:r>
            <a:r>
              <a:rPr lang="it-IT" sz="2400" dirty="0" err="1" smtClean="0">
                <a:solidFill>
                  <a:schemeClr val="hlink"/>
                </a:solidFill>
                <a:latin typeface="Tahoma" charset="0"/>
                <a:cs typeface="Arial" charset="0"/>
              </a:rPr>
              <a:t>Programme</a:t>
            </a:r>
            <a:r>
              <a:rPr lang="it-IT" sz="2400" dirty="0" smtClean="0">
                <a:solidFill>
                  <a:schemeClr val="hlink"/>
                </a:solidFill>
                <a:latin typeface="Tahoma" charset="0"/>
                <a:cs typeface="Arial" charset="0"/>
              </a:rPr>
              <a:t> </a:t>
            </a:r>
            <a:r>
              <a:rPr lang="it-IT" sz="2400" dirty="0">
                <a:solidFill>
                  <a:schemeClr val="hlink"/>
                </a:solidFill>
                <a:latin typeface="Tahoma" charset="0"/>
                <a:cs typeface="Arial" charset="0"/>
              </a:rPr>
              <a:t>of Work on </a:t>
            </a:r>
            <a:r>
              <a:rPr lang="it-IT" sz="2400" dirty="0" err="1">
                <a:solidFill>
                  <a:schemeClr val="hlink"/>
                </a:solidFill>
                <a:latin typeface="Tahoma" charset="0"/>
                <a:cs typeface="Arial" charset="0"/>
              </a:rPr>
              <a:t>Protected</a:t>
            </a:r>
            <a:r>
              <a:rPr lang="it-IT" sz="2400" dirty="0">
                <a:solidFill>
                  <a:schemeClr val="hlink"/>
                </a:solidFill>
                <a:latin typeface="Tahoma" charset="0"/>
                <a:cs typeface="Arial" charset="0"/>
              </a:rPr>
              <a:t> </a:t>
            </a:r>
            <a:r>
              <a:rPr lang="it-IT" sz="2400" dirty="0" err="1">
                <a:solidFill>
                  <a:schemeClr val="hlink"/>
                </a:solidFill>
                <a:latin typeface="Tahoma" charset="0"/>
                <a:cs typeface="Arial" charset="0"/>
              </a:rPr>
              <a:t>Areas</a:t>
            </a:r>
            <a:r>
              <a:rPr lang="it-IT" sz="2400" dirty="0">
                <a:latin typeface="Tahoma" charset="0"/>
                <a:cs typeface="Arial" charset="0"/>
              </a:rPr>
              <a:t> (Kuala Lumpur, </a:t>
            </a:r>
            <a:r>
              <a:rPr lang="it-IT" sz="2400" dirty="0" err="1">
                <a:latin typeface="Tahoma" charset="0"/>
                <a:cs typeface="Arial" charset="0"/>
              </a:rPr>
              <a:t>Malaysia</a:t>
            </a:r>
            <a:r>
              <a:rPr lang="it-IT" sz="2400" dirty="0">
                <a:latin typeface="Tahoma" charset="0"/>
                <a:cs typeface="Arial" charset="0"/>
              </a:rPr>
              <a:t>)</a:t>
            </a:r>
            <a:r>
              <a:rPr lang="it-IT" sz="2000" dirty="0">
                <a:latin typeface="Tahoma" charset="0"/>
                <a:cs typeface="Arial" charset="0"/>
              </a:rPr>
              <a:t> </a:t>
            </a:r>
            <a:r>
              <a:rPr lang="it-IT" sz="2000" dirty="0" smtClean="0">
                <a:latin typeface="Tahoma" charset="0"/>
                <a:cs typeface="Arial" charset="0"/>
              </a:rPr>
              <a:t/>
            </a:r>
            <a:br>
              <a:rPr lang="it-IT" sz="2000" dirty="0" smtClean="0">
                <a:latin typeface="Tahoma" charset="0"/>
                <a:cs typeface="Arial" charset="0"/>
              </a:rPr>
            </a:br>
            <a:r>
              <a:rPr lang="it-IT" sz="2000" dirty="0">
                <a:latin typeface="Tahoma" charset="0"/>
                <a:cs typeface="Arial" charset="0"/>
              </a:rPr>
              <a:t/>
            </a:r>
            <a:br>
              <a:rPr lang="it-IT" sz="2000" dirty="0">
                <a:latin typeface="Tahoma" charset="0"/>
                <a:cs typeface="Arial" charset="0"/>
              </a:rPr>
            </a:br>
            <a:r>
              <a:rPr lang="it-IT" sz="2000" dirty="0" smtClean="0">
                <a:latin typeface="Tahoma" charset="0"/>
                <a:cs typeface="Arial" charset="0"/>
              </a:rPr>
              <a:t/>
            </a:r>
            <a:br>
              <a:rPr lang="it-IT" sz="2000" dirty="0" smtClean="0">
                <a:latin typeface="Tahoma" charset="0"/>
                <a:cs typeface="Arial" charset="0"/>
              </a:rPr>
            </a:br>
            <a:r>
              <a:rPr lang="it-IT" sz="2800" dirty="0" smtClean="0">
                <a:latin typeface="Tahoma" charset="0"/>
                <a:cs typeface="Arial" charset="0"/>
              </a:rPr>
              <a:t>Big </a:t>
            </a:r>
            <a:r>
              <a:rPr lang="it-IT" sz="2800" dirty="0" err="1" smtClean="0">
                <a:latin typeface="Tahoma" charset="0"/>
                <a:cs typeface="Arial" charset="0"/>
              </a:rPr>
              <a:t>shift</a:t>
            </a:r>
            <a:r>
              <a:rPr lang="it-IT" sz="2800" dirty="0" smtClean="0">
                <a:latin typeface="Tahoma" charset="0"/>
                <a:cs typeface="Arial" charset="0"/>
              </a:rPr>
              <a:t>: from ‘</a:t>
            </a:r>
            <a:r>
              <a:rPr lang="it-IT" sz="2800" dirty="0" smtClean="0">
                <a:solidFill>
                  <a:srgbClr val="FFFF00"/>
                </a:solidFill>
                <a:latin typeface="Tahoma" charset="0"/>
                <a:cs typeface="Arial" charset="0"/>
              </a:rPr>
              <a:t>management</a:t>
            </a:r>
            <a:r>
              <a:rPr lang="it-IT" sz="2800" dirty="0" smtClean="0">
                <a:latin typeface="Tahoma" charset="0"/>
                <a:cs typeface="Arial" charset="0"/>
              </a:rPr>
              <a:t>’ to ‘</a:t>
            </a:r>
            <a:r>
              <a:rPr lang="it-IT" sz="2800" dirty="0" err="1" smtClean="0">
                <a:solidFill>
                  <a:srgbClr val="FF0000"/>
                </a:solidFill>
                <a:latin typeface="Tahoma" charset="0"/>
                <a:cs typeface="Arial" charset="0"/>
              </a:rPr>
              <a:t>governance</a:t>
            </a:r>
            <a:r>
              <a:rPr lang="it-IT" sz="2800" dirty="0" smtClean="0">
                <a:latin typeface="Tahoma" charset="0"/>
                <a:cs typeface="Arial" charset="0"/>
              </a:rPr>
              <a:t>’ </a:t>
            </a:r>
            <a:endParaRPr lang="en-GB" sz="2800" dirty="0">
              <a:solidFill>
                <a:schemeClr val="tx1"/>
              </a:solidFill>
              <a:latin typeface="Tahoma" charset="0"/>
              <a:cs typeface="Arial" charset="0"/>
            </a:endParaRPr>
          </a:p>
        </p:txBody>
      </p:sp>
      <p:pic>
        <p:nvPicPr>
          <p:cNvPr id="20484" name="Picture 4" descr="P91508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3309938"/>
            <a:ext cx="2808287"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mandel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175" y="4810125"/>
            <a:ext cx="4716463"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P91509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363" y="3573463"/>
            <a:ext cx="4140200" cy="31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159726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ChangeArrowheads="1"/>
          </p:cNvSpPr>
          <p:nvPr/>
        </p:nvSpPr>
        <p:spPr bwMode="auto">
          <a:xfrm>
            <a:off x="152400" y="188913"/>
            <a:ext cx="2819400" cy="6624637"/>
          </a:xfrm>
          <a:prstGeom prst="rect">
            <a:avLst/>
          </a:prstGeom>
          <a:noFill/>
          <a:ln w="9525">
            <a:noFill/>
            <a:miter lim="800000"/>
            <a:headEnd/>
            <a:tailEnd/>
          </a:ln>
          <a:effectLst/>
        </p:spPr>
        <p:txBody>
          <a:bodyPr/>
          <a:lstStyle/>
          <a:p>
            <a:pPr marL="342900" indent="-342900">
              <a:lnSpc>
                <a:spcPct val="80000"/>
              </a:lnSpc>
              <a:buClr>
                <a:schemeClr val="hlink"/>
              </a:buClr>
              <a:buSzPct val="80000"/>
              <a:buFont typeface="Wingdings" charset="0"/>
              <a:buNone/>
            </a:pPr>
            <a:r>
              <a:rPr lang="en-US" sz="2400" dirty="0">
                <a:solidFill>
                  <a:schemeClr val="tx2"/>
                </a:solidFill>
                <a:effectLst>
                  <a:outerShdw blurRad="38100" dist="38100" dir="2700000" algn="tl">
                    <a:srgbClr val="000000"/>
                  </a:outerShdw>
                </a:effectLst>
              </a:rPr>
              <a:t>	</a:t>
            </a:r>
            <a:r>
              <a:rPr lang="en-US" sz="2400" b="1" dirty="0">
                <a:solidFill>
                  <a:schemeClr val="tx2"/>
                </a:solidFill>
                <a:effectLst>
                  <a:outerShdw blurRad="38100" dist="38100" dir="2700000" algn="tl">
                    <a:srgbClr val="000000"/>
                  </a:outerShdw>
                </a:effectLst>
              </a:rPr>
              <a:t>management</a:t>
            </a:r>
            <a:r>
              <a:rPr lang="en-US" sz="2400" dirty="0">
                <a:solidFill>
                  <a:schemeClr val="tx2"/>
                </a:solidFill>
                <a:effectLst>
                  <a:outerShdw blurRad="38100" dist="38100" dir="2700000" algn="tl">
                    <a:srgbClr val="000000"/>
                  </a:outerShdw>
                </a:effectLst>
              </a:rPr>
              <a:t> </a:t>
            </a:r>
          </a:p>
          <a:p>
            <a:pPr marL="342900" indent="-342900">
              <a:lnSpc>
                <a:spcPct val="80000"/>
              </a:lnSpc>
              <a:buClr>
                <a:schemeClr val="hlink"/>
              </a:buClr>
              <a:buSzPct val="80000"/>
              <a:buFont typeface="Wingdings" charset="0"/>
              <a:buNone/>
            </a:pPr>
            <a:endParaRPr lang="en-US" sz="1000" dirty="0">
              <a:solidFill>
                <a:schemeClr val="tx2"/>
              </a:solidFill>
              <a:effectLst>
                <a:outerShdw blurRad="38100" dist="38100" dir="2700000" algn="tl">
                  <a:srgbClr val="000000"/>
                </a:outerShdw>
              </a:effectLst>
            </a:endParaRPr>
          </a:p>
          <a:p>
            <a:pPr marL="342900" indent="-342900">
              <a:lnSpc>
                <a:spcPct val="80000"/>
              </a:lnSpc>
              <a:spcBef>
                <a:spcPct val="20000"/>
              </a:spcBef>
              <a:buClr>
                <a:schemeClr val="hlink"/>
              </a:buClr>
              <a:buSzPct val="80000"/>
              <a:buFont typeface="Wingdings" charset="0"/>
              <a:buChar char="n"/>
            </a:pPr>
            <a:r>
              <a:rPr lang="en-US" sz="2400" dirty="0" smtClean="0">
                <a:solidFill>
                  <a:srgbClr val="FF0000"/>
                </a:solidFill>
                <a:effectLst>
                  <a:outerShdw blurRad="38100" dist="38100" dir="2700000" algn="tl">
                    <a:srgbClr val="000000"/>
                  </a:outerShdw>
                </a:effectLst>
              </a:rPr>
              <a:t>How</a:t>
            </a:r>
            <a:r>
              <a:rPr lang="en-US" sz="2400" dirty="0" smtClean="0">
                <a:effectLst>
                  <a:outerShdw blurRad="38100" dist="38100" dir="2700000" algn="tl">
                    <a:srgbClr val="000000"/>
                  </a:outerShdw>
                </a:effectLst>
              </a:rPr>
              <a:t> to achieve specific </a:t>
            </a:r>
            <a:r>
              <a:rPr lang="en-US" sz="2400" dirty="0" smtClean="0">
                <a:solidFill>
                  <a:schemeClr val="hlink"/>
                </a:solidFill>
                <a:effectLst>
                  <a:outerShdw blurRad="38100" dist="38100" dir="2700000" algn="tl">
                    <a:srgbClr val="000000"/>
                  </a:outerShdw>
                </a:effectLst>
              </a:rPr>
              <a:t>aims</a:t>
            </a:r>
            <a:r>
              <a:rPr lang="en-US" sz="2400" dirty="0" smtClean="0">
                <a:effectLst>
                  <a:outerShdw blurRad="38100" dist="38100" dir="2700000" algn="tl">
                    <a:srgbClr val="000000"/>
                  </a:outerShdw>
                </a:effectLst>
              </a:rPr>
              <a:t>: </a:t>
            </a:r>
            <a:endParaRPr lang="en-US" sz="2400" dirty="0">
              <a:effectLst>
                <a:outerShdw blurRad="38100" dist="38100" dir="2700000" algn="tl">
                  <a:srgbClr val="000000"/>
                </a:outerShdw>
              </a:effectLst>
            </a:endParaRPr>
          </a:p>
          <a:p>
            <a:pPr marL="342900" indent="-342900">
              <a:lnSpc>
                <a:spcPct val="80000"/>
              </a:lnSpc>
              <a:spcBef>
                <a:spcPct val="20000"/>
              </a:spcBef>
              <a:buClr>
                <a:schemeClr val="hlink"/>
              </a:buClr>
              <a:buSzPct val="80000"/>
              <a:buFont typeface="Wingdings" charset="0"/>
              <a:buChar char="n"/>
            </a:pPr>
            <a:r>
              <a:rPr lang="en-US" sz="2400" dirty="0">
                <a:solidFill>
                  <a:schemeClr val="hlink"/>
                </a:solidFill>
                <a:effectLst>
                  <a:outerShdw blurRad="38100" dist="38100" dir="2700000" algn="tl">
                    <a:srgbClr val="000000"/>
                  </a:outerShdw>
                </a:effectLst>
              </a:rPr>
              <a:t>s</a:t>
            </a:r>
            <a:r>
              <a:rPr lang="en-US" sz="2400" dirty="0" smtClean="0">
                <a:solidFill>
                  <a:schemeClr val="hlink"/>
                </a:solidFill>
                <a:effectLst>
                  <a:outerShdw blurRad="38100" dist="38100" dir="2700000" algn="tl">
                    <a:srgbClr val="000000"/>
                  </a:outerShdw>
                </a:effectLst>
              </a:rPr>
              <a:t>trategies, actions, means </a:t>
            </a:r>
            <a:r>
              <a:rPr lang="en-US" sz="2400" dirty="0" smtClean="0">
                <a:effectLst>
                  <a:outerShdw blurRad="38100" dist="38100" dir="2700000" algn="tl">
                    <a:srgbClr val="000000"/>
                  </a:outerShdw>
                </a:effectLst>
              </a:rPr>
              <a:t>(</a:t>
            </a:r>
            <a:r>
              <a:rPr lang="en-US" sz="2400" dirty="0">
                <a:effectLst>
                  <a:outerShdw blurRad="38100" dist="38100" dir="2700000" algn="tl">
                    <a:srgbClr val="000000"/>
                  </a:outerShdw>
                </a:effectLst>
              </a:rPr>
              <a:t>human, </a:t>
            </a:r>
            <a:r>
              <a:rPr lang="en-US" sz="2400" dirty="0" smtClean="0">
                <a:effectLst>
                  <a:outerShdw blurRad="38100" dist="38100" dir="2700000" algn="tl">
                    <a:srgbClr val="000000"/>
                  </a:outerShdw>
                </a:effectLst>
              </a:rPr>
              <a:t>technical, financial</a:t>
            </a:r>
            <a:r>
              <a:rPr lang="en-US" sz="2400" dirty="0">
                <a:effectLst>
                  <a:outerShdw blurRad="38100" dist="38100" dir="2700000" algn="tl">
                    <a:srgbClr val="000000"/>
                  </a:outerShdw>
                </a:effectLst>
              </a:rPr>
              <a:t>…</a:t>
            </a:r>
            <a:r>
              <a:rPr lang="en-US" sz="2400" dirty="0" smtClean="0">
                <a:effectLst>
                  <a:outerShdw blurRad="38100" dist="38100" dir="2700000" algn="tl">
                    <a:srgbClr val="000000"/>
                  </a:outerShdw>
                </a:effectLst>
              </a:rPr>
              <a:t>)</a:t>
            </a:r>
          </a:p>
          <a:p>
            <a:pPr marL="342900" indent="-342900">
              <a:lnSpc>
                <a:spcPct val="80000"/>
              </a:lnSpc>
              <a:spcBef>
                <a:spcPct val="20000"/>
              </a:spcBef>
              <a:buClr>
                <a:schemeClr val="hlink"/>
              </a:buClr>
              <a:buSzPct val="80000"/>
              <a:buFont typeface="Wingdings" charset="0"/>
              <a:buChar char="n"/>
            </a:pPr>
            <a:r>
              <a:rPr lang="en-US" sz="2400" dirty="0">
                <a:effectLst>
                  <a:outerShdw blurRad="38100" dist="38100" dir="2700000" algn="tl">
                    <a:srgbClr val="000000"/>
                  </a:outerShdw>
                </a:effectLst>
              </a:rPr>
              <a:t>m</a:t>
            </a:r>
            <a:r>
              <a:rPr lang="en-US" sz="2400" dirty="0" smtClean="0">
                <a:effectLst>
                  <a:outerShdw blurRad="38100" dist="38100" dir="2700000" algn="tl">
                    <a:srgbClr val="000000"/>
                  </a:outerShdw>
                </a:effectLst>
              </a:rPr>
              <a:t>onitoring of results</a:t>
            </a:r>
            <a:endParaRPr lang="en-US" sz="2400" dirty="0">
              <a:effectLst>
                <a:outerShdw blurRad="38100" dist="38100" dir="2700000" algn="tl">
                  <a:srgbClr val="000000"/>
                </a:outerShdw>
              </a:effectLst>
            </a:endParaRPr>
          </a:p>
          <a:p>
            <a:pPr marL="342900" indent="-342900">
              <a:lnSpc>
                <a:spcPct val="80000"/>
              </a:lnSpc>
              <a:spcBef>
                <a:spcPct val="20000"/>
              </a:spcBef>
              <a:buClr>
                <a:schemeClr val="hlink"/>
              </a:buClr>
              <a:buSzPct val="80000"/>
              <a:buFont typeface="Wingdings" charset="0"/>
              <a:buChar char="n"/>
            </a:pPr>
            <a:endParaRPr lang="en-US" sz="2400" dirty="0" smtClean="0">
              <a:effectLst>
                <a:outerShdw blurRad="38100" dist="38100" dir="2700000" algn="tl">
                  <a:srgbClr val="000000"/>
                </a:outerShdw>
              </a:effectLst>
            </a:endParaRPr>
          </a:p>
          <a:p>
            <a:pPr marL="342900" indent="-342900">
              <a:lnSpc>
                <a:spcPct val="80000"/>
              </a:lnSpc>
              <a:spcBef>
                <a:spcPct val="20000"/>
              </a:spcBef>
              <a:buClr>
                <a:schemeClr val="hlink"/>
              </a:buClr>
              <a:buSzPct val="80000"/>
              <a:buFont typeface="Wingdings" charset="0"/>
              <a:buChar char="n"/>
            </a:pPr>
            <a:endParaRPr lang="en-US" sz="2400" dirty="0" smtClean="0">
              <a:effectLst>
                <a:outerShdw blurRad="38100" dist="38100" dir="2700000" algn="tl">
                  <a:srgbClr val="000000"/>
                </a:outerShdw>
              </a:effectLst>
            </a:endParaRPr>
          </a:p>
          <a:p>
            <a:pPr marL="342900" indent="-342900">
              <a:lnSpc>
                <a:spcPct val="80000"/>
              </a:lnSpc>
              <a:spcBef>
                <a:spcPct val="20000"/>
              </a:spcBef>
              <a:buClr>
                <a:schemeClr val="hlink"/>
              </a:buClr>
              <a:buSzPct val="80000"/>
              <a:buFont typeface="Wingdings" charset="0"/>
              <a:buChar char="n"/>
            </a:pPr>
            <a:endParaRPr lang="en-US" sz="2400" dirty="0">
              <a:effectLst>
                <a:outerShdw blurRad="38100" dist="38100" dir="2700000" algn="tl">
                  <a:srgbClr val="000000"/>
                </a:outerShdw>
              </a:effectLst>
            </a:endParaRPr>
          </a:p>
          <a:p>
            <a:pPr marL="342900" indent="-342900">
              <a:lnSpc>
                <a:spcPct val="80000"/>
              </a:lnSpc>
              <a:spcBef>
                <a:spcPct val="20000"/>
              </a:spcBef>
              <a:buClr>
                <a:schemeClr val="hlink"/>
              </a:buClr>
              <a:buSzPct val="80000"/>
              <a:buFont typeface="Wingdings" charset="0"/>
              <a:buChar char="n"/>
            </a:pPr>
            <a:r>
              <a:rPr lang="en-US" sz="2400" dirty="0" smtClean="0">
                <a:effectLst>
                  <a:outerShdw blurRad="38100" dist="38100" dir="2700000" algn="tl">
                    <a:srgbClr val="000000"/>
                  </a:outerShdw>
                </a:effectLst>
              </a:rPr>
              <a:t>Assessment: are  desired </a:t>
            </a:r>
            <a:r>
              <a:rPr lang="en-US" sz="2400" dirty="0" smtClean="0">
                <a:solidFill>
                  <a:schemeClr val="hlink"/>
                </a:solidFill>
                <a:effectLst>
                  <a:outerShdw blurRad="38100" dist="38100" dir="2700000" algn="tl">
                    <a:srgbClr val="000000"/>
                  </a:outerShdw>
                </a:effectLst>
              </a:rPr>
              <a:t>results being achieved?</a:t>
            </a:r>
            <a:r>
              <a:rPr lang="en-US" sz="2400" dirty="0" smtClean="0">
                <a:effectLst>
                  <a:outerShdw blurRad="38100" dist="38100" dir="2700000" algn="tl">
                    <a:srgbClr val="000000"/>
                  </a:outerShdw>
                </a:effectLst>
              </a:rPr>
              <a:t>           (management </a:t>
            </a:r>
            <a:r>
              <a:rPr lang="en-US" sz="2400" dirty="0" smtClean="0">
                <a:solidFill>
                  <a:schemeClr val="hlink"/>
                </a:solidFill>
                <a:effectLst>
                  <a:outerShdw blurRad="38100" dist="38100" dir="2700000" algn="tl">
                    <a:srgbClr val="000000"/>
                  </a:outerShdw>
                </a:effectLst>
              </a:rPr>
              <a:t>effectiveness)</a:t>
            </a:r>
            <a:endParaRPr lang="en-US" sz="2400" dirty="0">
              <a:solidFill>
                <a:schemeClr val="hlink"/>
              </a:solidFill>
              <a:effectLst>
                <a:outerShdw blurRad="38100" dist="38100" dir="2700000" algn="tl">
                  <a:srgbClr val="000000"/>
                </a:outerShdw>
              </a:effectLst>
            </a:endParaRPr>
          </a:p>
        </p:txBody>
      </p:sp>
      <p:sp>
        <p:nvSpPr>
          <p:cNvPr id="7172" name="Rectangle 4"/>
          <p:cNvSpPr>
            <a:spLocks noChangeArrowheads="1"/>
          </p:cNvSpPr>
          <p:nvPr/>
        </p:nvSpPr>
        <p:spPr bwMode="auto">
          <a:xfrm>
            <a:off x="5984875" y="188913"/>
            <a:ext cx="3124200" cy="4824412"/>
          </a:xfrm>
          <a:prstGeom prst="rect">
            <a:avLst/>
          </a:prstGeom>
          <a:noFill/>
          <a:ln w="9525">
            <a:noFill/>
            <a:miter lim="800000"/>
            <a:headEnd/>
            <a:tailEnd/>
          </a:ln>
          <a:effectLst/>
        </p:spPr>
        <p:txBody>
          <a:bodyPr/>
          <a:lstStyle/>
          <a:p>
            <a:pPr marL="342900" indent="-342900">
              <a:lnSpc>
                <a:spcPct val="80000"/>
              </a:lnSpc>
              <a:spcBef>
                <a:spcPct val="20000"/>
              </a:spcBef>
              <a:buClr>
                <a:schemeClr val="hlink"/>
              </a:buClr>
              <a:buSzPct val="80000"/>
              <a:buFont typeface="Wingdings" charset="0"/>
              <a:buNone/>
            </a:pPr>
            <a:r>
              <a:rPr lang="en-US" sz="2000" dirty="0">
                <a:solidFill>
                  <a:schemeClr val="tx2"/>
                </a:solidFill>
                <a:effectLst>
                  <a:outerShdw blurRad="38100" dist="38100" dir="2700000" algn="tl">
                    <a:srgbClr val="000000"/>
                  </a:outerShdw>
                </a:effectLst>
              </a:rPr>
              <a:t>	</a:t>
            </a:r>
            <a:r>
              <a:rPr lang="en-US" sz="2400" b="1" dirty="0">
                <a:solidFill>
                  <a:schemeClr val="tx2"/>
                </a:solidFill>
                <a:effectLst>
                  <a:outerShdw blurRad="38100" dist="38100" dir="2700000" algn="tl">
                    <a:srgbClr val="000000"/>
                  </a:outerShdw>
                </a:effectLst>
              </a:rPr>
              <a:t>governance</a:t>
            </a:r>
            <a:r>
              <a:rPr lang="en-US" sz="2000" dirty="0">
                <a:solidFill>
                  <a:schemeClr val="tx2"/>
                </a:solidFill>
                <a:effectLst>
                  <a:outerShdw blurRad="38100" dist="38100" dir="2700000" algn="tl">
                    <a:srgbClr val="000000"/>
                  </a:outerShdw>
                </a:effectLst>
              </a:rPr>
              <a:t> </a:t>
            </a:r>
          </a:p>
          <a:p>
            <a:pPr marL="342900" indent="-342900">
              <a:lnSpc>
                <a:spcPct val="80000"/>
              </a:lnSpc>
              <a:spcBef>
                <a:spcPct val="20000"/>
              </a:spcBef>
              <a:buClr>
                <a:schemeClr val="hlink"/>
              </a:buClr>
              <a:buSzPct val="80000"/>
              <a:buFont typeface="Wingdings" charset="0"/>
              <a:buNone/>
            </a:pPr>
            <a:endParaRPr lang="en-US" sz="1000" dirty="0">
              <a:solidFill>
                <a:schemeClr val="tx2"/>
              </a:solidFill>
              <a:effectLst>
                <a:outerShdw blurRad="38100" dist="38100" dir="2700000" algn="tl">
                  <a:srgbClr val="000000"/>
                </a:outerShdw>
              </a:effectLst>
            </a:endParaRPr>
          </a:p>
          <a:p>
            <a:pPr marL="342900" indent="-342900">
              <a:lnSpc>
                <a:spcPct val="80000"/>
              </a:lnSpc>
              <a:spcBef>
                <a:spcPct val="20000"/>
              </a:spcBef>
              <a:buClr>
                <a:schemeClr val="hlink"/>
              </a:buClr>
              <a:buSzPct val="80000"/>
              <a:buFont typeface="Wingdings" charset="0"/>
              <a:buChar char="n"/>
            </a:pPr>
            <a:r>
              <a:rPr lang="en-US" sz="2400" dirty="0" smtClean="0">
                <a:solidFill>
                  <a:srgbClr val="FF0000"/>
                </a:solidFill>
                <a:effectLst>
                  <a:outerShdw blurRad="38100" dist="38100" dir="2700000" algn="tl">
                    <a:srgbClr val="000000"/>
                  </a:outerShdw>
                </a:effectLst>
              </a:rPr>
              <a:t>Who</a:t>
            </a:r>
            <a:r>
              <a:rPr lang="en-US" sz="2400" dirty="0" smtClean="0">
                <a:solidFill>
                  <a:schemeClr val="hlink"/>
                </a:solidFill>
                <a:effectLst>
                  <a:outerShdw blurRad="38100" dist="38100" dir="2700000" algn="tl">
                    <a:srgbClr val="000000"/>
                  </a:outerShdw>
                </a:effectLst>
              </a:rPr>
              <a:t> </a:t>
            </a:r>
            <a:r>
              <a:rPr lang="en-US" sz="2400" dirty="0" smtClean="0">
                <a:effectLst>
                  <a:outerShdw blurRad="38100" dist="38100" dir="2700000" algn="tl">
                    <a:srgbClr val="000000"/>
                  </a:outerShdw>
                </a:effectLst>
              </a:rPr>
              <a:t>takes decisions? </a:t>
            </a:r>
          </a:p>
          <a:p>
            <a:pPr marL="342900" indent="-342900">
              <a:lnSpc>
                <a:spcPct val="80000"/>
              </a:lnSpc>
              <a:spcBef>
                <a:spcPct val="20000"/>
              </a:spcBef>
              <a:buClr>
                <a:schemeClr val="hlink"/>
              </a:buClr>
              <a:buSzPct val="80000"/>
              <a:buFont typeface="Wingdings" charset="0"/>
              <a:buChar char="n"/>
            </a:pPr>
            <a:r>
              <a:rPr lang="en-US" sz="2400" dirty="0" smtClean="0">
                <a:solidFill>
                  <a:schemeClr val="hlink"/>
                </a:solidFill>
                <a:effectLst>
                  <a:outerShdw blurRad="38100" dist="38100" dir="2700000" algn="tl">
                    <a:srgbClr val="000000"/>
                  </a:outerShdw>
                </a:effectLst>
              </a:rPr>
              <a:t>power</a:t>
            </a:r>
            <a:r>
              <a:rPr lang="en-US" sz="2400" dirty="0">
                <a:effectLst>
                  <a:outerShdw blurRad="38100" dist="38100" dir="2700000" algn="tl">
                    <a:srgbClr val="000000"/>
                  </a:outerShdw>
                </a:effectLst>
              </a:rPr>
              <a:t>, authority and </a:t>
            </a:r>
            <a:r>
              <a:rPr lang="en-US" sz="2400" dirty="0" smtClean="0">
                <a:solidFill>
                  <a:schemeClr val="hlink"/>
                </a:solidFill>
                <a:effectLst>
                  <a:outerShdw blurRad="38100" dist="38100" dir="2700000" algn="tl">
                    <a:srgbClr val="000000"/>
                  </a:outerShdw>
                </a:effectLst>
              </a:rPr>
              <a:t>responsibility</a:t>
            </a:r>
            <a:endParaRPr lang="en-US" sz="2400" dirty="0">
              <a:effectLst>
                <a:outerShdw blurRad="38100" dist="38100" dir="2700000" algn="tl">
                  <a:srgbClr val="000000"/>
                </a:outerShdw>
              </a:effectLst>
            </a:endParaRPr>
          </a:p>
          <a:p>
            <a:pPr marL="342900" indent="-342900">
              <a:lnSpc>
                <a:spcPct val="80000"/>
              </a:lnSpc>
              <a:spcBef>
                <a:spcPct val="20000"/>
              </a:spcBef>
              <a:buClr>
                <a:schemeClr val="hlink"/>
              </a:buClr>
              <a:buSzPct val="80000"/>
              <a:buFont typeface="Wingdings" charset="0"/>
              <a:buChar char="n"/>
            </a:pPr>
            <a:r>
              <a:rPr lang="en-US" sz="2400" dirty="0" smtClean="0">
                <a:solidFill>
                  <a:schemeClr val="hlink"/>
                </a:solidFill>
                <a:effectLst>
                  <a:outerShdw blurRad="38100" dist="38100" dir="2700000" algn="tl">
                    <a:srgbClr val="000000"/>
                  </a:outerShdw>
                </a:effectLst>
              </a:rPr>
              <a:t>relations </a:t>
            </a:r>
            <a:r>
              <a:rPr lang="en-US" sz="2400" dirty="0">
                <a:effectLst>
                  <a:outerShdw blurRad="38100" dist="38100" dir="2700000" algn="tl">
                    <a:srgbClr val="000000"/>
                  </a:outerShdw>
                </a:effectLst>
              </a:rPr>
              <a:t>among</a:t>
            </a:r>
            <a:r>
              <a:rPr lang="en-US" sz="2400" dirty="0">
                <a:solidFill>
                  <a:schemeClr val="hlink"/>
                </a:solidFill>
                <a:effectLst>
                  <a:outerShdw blurRad="38100" dist="38100" dir="2700000" algn="tl">
                    <a:srgbClr val="000000"/>
                  </a:outerShdw>
                </a:effectLst>
              </a:rPr>
              <a:t> </a:t>
            </a:r>
            <a:r>
              <a:rPr lang="en-US" sz="2400" dirty="0" smtClean="0">
                <a:effectLst>
                  <a:outerShdw blurRad="38100" dist="38100" dir="2700000" algn="tl">
                    <a:srgbClr val="000000"/>
                  </a:outerShdw>
                </a:effectLst>
              </a:rPr>
              <a:t>actors: </a:t>
            </a:r>
            <a:r>
              <a:rPr lang="en-US" sz="2400" dirty="0" smtClean="0">
                <a:solidFill>
                  <a:schemeClr val="hlink"/>
                </a:solidFill>
                <a:effectLst>
                  <a:outerShdw blurRad="38100" dist="38100" dir="2700000" algn="tl">
                    <a:srgbClr val="000000"/>
                  </a:outerShdw>
                </a:effectLst>
              </a:rPr>
              <a:t>participation</a:t>
            </a:r>
            <a:r>
              <a:rPr lang="en-US" sz="2400" dirty="0">
                <a:effectLst>
                  <a:outerShdw blurRad="38100" dist="38100" dir="2700000" algn="tl">
                    <a:srgbClr val="000000"/>
                  </a:outerShdw>
                </a:effectLst>
              </a:rPr>
              <a:t>, </a:t>
            </a:r>
            <a:r>
              <a:rPr lang="en-US" sz="2400" dirty="0">
                <a:solidFill>
                  <a:schemeClr val="hlink"/>
                </a:solidFill>
                <a:effectLst>
                  <a:outerShdw blurRad="38100" dist="38100" dir="2700000" algn="tl">
                    <a:srgbClr val="000000"/>
                  </a:outerShdw>
                </a:effectLst>
              </a:rPr>
              <a:t>equity</a:t>
            </a:r>
            <a:r>
              <a:rPr lang="en-US" sz="2400" dirty="0">
                <a:solidFill>
                  <a:schemeClr val="tx2"/>
                </a:solidFill>
                <a:effectLst>
                  <a:outerShdw blurRad="38100" dist="38100" dir="2700000" algn="tl">
                    <a:srgbClr val="000000"/>
                  </a:outerShdw>
                </a:effectLst>
              </a:rPr>
              <a:t>, </a:t>
            </a:r>
            <a:r>
              <a:rPr lang="en-US" sz="2400" dirty="0">
                <a:solidFill>
                  <a:schemeClr val="hlink"/>
                </a:solidFill>
                <a:effectLst>
                  <a:outerShdw blurRad="38100" dist="38100" dir="2700000" algn="tl">
                    <a:srgbClr val="000000"/>
                  </a:outerShdw>
                </a:effectLst>
              </a:rPr>
              <a:t>transparency</a:t>
            </a:r>
            <a:r>
              <a:rPr lang="en-US" sz="2400" dirty="0">
                <a:effectLst>
                  <a:outerShdw blurRad="38100" dist="38100" dir="2700000" algn="tl">
                    <a:srgbClr val="000000"/>
                  </a:outerShdw>
                </a:effectLst>
              </a:rPr>
              <a:t>, vision, </a:t>
            </a:r>
            <a:r>
              <a:rPr lang="en-US" sz="2400" dirty="0" smtClean="0">
                <a:solidFill>
                  <a:schemeClr val="hlink"/>
                </a:solidFill>
                <a:effectLst>
                  <a:outerShdw blurRad="38100" dist="38100" dir="2700000" algn="tl">
                    <a:srgbClr val="000000"/>
                  </a:outerShdw>
                </a:effectLst>
              </a:rPr>
              <a:t>accountability</a:t>
            </a:r>
            <a:r>
              <a:rPr lang="en-US" sz="2400" dirty="0" smtClean="0">
                <a:effectLst>
                  <a:outerShdw blurRad="38100" dist="38100" dir="2700000" algn="tl">
                    <a:srgbClr val="000000"/>
                  </a:outerShdw>
                </a:effectLst>
              </a:rPr>
              <a:t>     </a:t>
            </a:r>
            <a:r>
              <a:rPr lang="en-US" sz="2400" dirty="0" smtClean="0">
                <a:effectLst>
                  <a:outerShdw blurRad="38100" dist="38100" dir="2700000" algn="tl">
                    <a:srgbClr val="000000"/>
                  </a:outerShdw>
                </a:effectLst>
                <a:sym typeface="Wingdings" charset="0"/>
              </a:rPr>
              <a:t> </a:t>
            </a:r>
          </a:p>
          <a:p>
            <a:pPr marL="342900" indent="-342900">
              <a:lnSpc>
                <a:spcPct val="80000"/>
              </a:lnSpc>
              <a:spcBef>
                <a:spcPct val="20000"/>
              </a:spcBef>
              <a:buClr>
                <a:schemeClr val="hlink"/>
              </a:buClr>
              <a:buSzPct val="80000"/>
              <a:buFont typeface="Wingdings" charset="0"/>
              <a:buChar char="n"/>
            </a:pPr>
            <a:endParaRPr lang="en-US" sz="2400" dirty="0">
              <a:effectLst>
                <a:outerShdw blurRad="38100" dist="38100" dir="2700000" algn="tl">
                  <a:srgbClr val="000000"/>
                </a:outerShdw>
              </a:effectLst>
              <a:sym typeface="Wingdings" charset="0"/>
            </a:endParaRPr>
          </a:p>
          <a:p>
            <a:pPr marL="342900" indent="-342900">
              <a:lnSpc>
                <a:spcPct val="80000"/>
              </a:lnSpc>
              <a:spcBef>
                <a:spcPct val="20000"/>
              </a:spcBef>
              <a:buClr>
                <a:schemeClr val="hlink"/>
              </a:buClr>
              <a:buSzPct val="80000"/>
              <a:buFont typeface="Wingdings" charset="0"/>
              <a:buChar char="n"/>
            </a:pPr>
            <a:r>
              <a:rPr lang="en-US" sz="2400" dirty="0" smtClean="0">
                <a:effectLst>
                  <a:outerShdw blurRad="38100" dist="38100" dir="2700000" algn="tl">
                    <a:srgbClr val="000000"/>
                  </a:outerShdw>
                </a:effectLst>
                <a:sym typeface="Wingdings" charset="0"/>
              </a:rPr>
              <a:t>Assessment: are indicators of just, good </a:t>
            </a:r>
            <a:r>
              <a:rPr lang="en-US" sz="2400" dirty="0" smtClean="0">
                <a:solidFill>
                  <a:schemeClr val="hlink"/>
                </a:solidFill>
                <a:effectLst>
                  <a:outerShdw blurRad="38100" dist="38100" dir="2700000" algn="tl">
                    <a:srgbClr val="000000"/>
                  </a:outerShdw>
                </a:effectLst>
              </a:rPr>
              <a:t>governance</a:t>
            </a:r>
            <a:r>
              <a:rPr lang="en-US" sz="2400" dirty="0" smtClean="0">
                <a:effectLst>
                  <a:outerShdw blurRad="38100" dist="38100" dir="2700000" algn="tl">
                    <a:srgbClr val="000000"/>
                  </a:outerShdw>
                </a:effectLst>
              </a:rPr>
              <a:t> being met? (governance assessment)</a:t>
            </a:r>
          </a:p>
        </p:txBody>
      </p:sp>
      <p:pic>
        <p:nvPicPr>
          <p:cNvPr id="30724" name="Picture 7" descr="Yemen report 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3860800"/>
            <a:ext cx="257175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7" descr="DSCN19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575" y="412750"/>
            <a:ext cx="2586038"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409936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107950" y="762000"/>
            <a:ext cx="5029200" cy="190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it-IT" sz="4000" dirty="0" err="1">
                <a:solidFill>
                  <a:schemeClr val="tx1"/>
                </a:solidFill>
                <a:effectLst/>
                <a:latin typeface="Tahoma" charset="0"/>
                <a:cs typeface="Arial" charset="0"/>
              </a:rPr>
              <a:t>What</a:t>
            </a:r>
            <a:r>
              <a:rPr lang="it-IT" sz="4000" dirty="0">
                <a:solidFill>
                  <a:schemeClr val="tx1"/>
                </a:solidFill>
                <a:effectLst/>
                <a:latin typeface="Tahoma" charset="0"/>
                <a:cs typeface="Arial" charset="0"/>
              </a:rPr>
              <a:t> </a:t>
            </a:r>
            <a:r>
              <a:rPr lang="it-IT" sz="4000" dirty="0" err="1">
                <a:solidFill>
                  <a:schemeClr val="tx1"/>
                </a:solidFill>
                <a:effectLst/>
                <a:latin typeface="Tahoma" charset="0"/>
                <a:cs typeface="Arial" charset="0"/>
              </a:rPr>
              <a:t>is</a:t>
            </a:r>
            <a:r>
              <a:rPr lang="it-IT" sz="4000" dirty="0">
                <a:solidFill>
                  <a:schemeClr val="tx1"/>
                </a:solidFill>
                <a:effectLst/>
                <a:latin typeface="Tahoma" charset="0"/>
                <a:cs typeface="Arial" charset="0"/>
              </a:rPr>
              <a:t> “innovative” </a:t>
            </a:r>
            <a:r>
              <a:rPr lang="it-IT" sz="4000" dirty="0" err="1">
                <a:solidFill>
                  <a:schemeClr val="tx1"/>
                </a:solidFill>
                <a:effectLst/>
                <a:latin typeface="Tahoma" charset="0"/>
                <a:cs typeface="Arial" charset="0"/>
              </a:rPr>
              <a:t>about</a:t>
            </a:r>
            <a:r>
              <a:rPr lang="it-IT" sz="4000" dirty="0">
                <a:solidFill>
                  <a:schemeClr val="tx1"/>
                </a:solidFill>
                <a:effectLst/>
                <a:latin typeface="Tahoma" charset="0"/>
                <a:cs typeface="Arial" charset="0"/>
              </a:rPr>
              <a:t> </a:t>
            </a:r>
            <a:r>
              <a:rPr lang="it-IT" sz="4000" dirty="0" err="1">
                <a:solidFill>
                  <a:schemeClr val="hlink"/>
                </a:solidFill>
                <a:effectLst/>
                <a:latin typeface="Tahoma" charset="0"/>
                <a:cs typeface="Arial" charset="0"/>
              </a:rPr>
              <a:t>governance</a:t>
            </a:r>
            <a:r>
              <a:rPr lang="it-IT" sz="4000" dirty="0">
                <a:effectLst/>
                <a:latin typeface="Tahoma" charset="0"/>
                <a:cs typeface="Arial" charset="0"/>
              </a:rPr>
              <a:t> </a:t>
            </a:r>
            <a:r>
              <a:rPr lang="it-IT" sz="4000" dirty="0">
                <a:solidFill>
                  <a:schemeClr val="tx1"/>
                </a:solidFill>
                <a:effectLst/>
                <a:latin typeface="Tahoma" charset="0"/>
                <a:cs typeface="Arial" charset="0"/>
              </a:rPr>
              <a:t>of </a:t>
            </a:r>
            <a:r>
              <a:rPr lang="it-IT" sz="4000" dirty="0" err="1" smtClean="0">
                <a:solidFill>
                  <a:schemeClr val="tx1"/>
                </a:solidFill>
                <a:effectLst/>
                <a:latin typeface="Tahoma" charset="0"/>
                <a:cs typeface="Arial" charset="0"/>
              </a:rPr>
              <a:t>conservation</a:t>
            </a:r>
            <a:r>
              <a:rPr lang="it-IT" sz="4000" dirty="0" smtClean="0">
                <a:solidFill>
                  <a:schemeClr val="tx1"/>
                </a:solidFill>
                <a:effectLst/>
                <a:latin typeface="Tahoma" charset="0"/>
                <a:cs typeface="Arial" charset="0"/>
              </a:rPr>
              <a:t> in new </a:t>
            </a:r>
            <a:r>
              <a:rPr lang="it-IT" sz="4000" dirty="0" err="1" smtClean="0">
                <a:solidFill>
                  <a:schemeClr val="tx1"/>
                </a:solidFill>
                <a:effectLst/>
                <a:latin typeface="Tahoma" charset="0"/>
                <a:cs typeface="Arial" charset="0"/>
              </a:rPr>
              <a:t>paradigms</a:t>
            </a:r>
            <a:r>
              <a:rPr lang="it-IT" sz="4000" dirty="0" smtClean="0">
                <a:solidFill>
                  <a:schemeClr val="tx1"/>
                </a:solidFill>
                <a:effectLst/>
                <a:latin typeface="Tahoma" charset="0"/>
                <a:cs typeface="Arial" charset="0"/>
              </a:rPr>
              <a:t>?</a:t>
            </a:r>
            <a:endParaRPr lang="en-GB" sz="4000" dirty="0">
              <a:solidFill>
                <a:schemeClr val="tx1"/>
              </a:solidFill>
              <a:effectLst/>
              <a:latin typeface="Tahoma" charset="0"/>
              <a:cs typeface="Arial" charset="0"/>
            </a:endParaRPr>
          </a:p>
        </p:txBody>
      </p:sp>
      <p:sp>
        <p:nvSpPr>
          <p:cNvPr id="130057" name="Rectangle 9"/>
          <p:cNvSpPr>
            <a:spLocks noGrp="1" noChangeArrowheads="1"/>
          </p:cNvSpPr>
          <p:nvPr>
            <p:ph type="body" idx="4294967295"/>
          </p:nvPr>
        </p:nvSpPr>
        <p:spPr>
          <a:xfrm>
            <a:off x="533400" y="3656013"/>
            <a:ext cx="3367088" cy="3582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endParaRPr lang="it-IT" sz="5400" dirty="0">
              <a:effectLst/>
              <a:latin typeface="Tahoma" charset="0"/>
              <a:cs typeface="Arial" charset="0"/>
            </a:endParaRPr>
          </a:p>
          <a:p>
            <a:endParaRPr lang="en-GB" sz="5400" dirty="0">
              <a:solidFill>
                <a:schemeClr val="tx2"/>
              </a:solidFill>
              <a:effectLst/>
              <a:latin typeface="Tahoma" charset="0"/>
              <a:cs typeface="Arial" charset="0"/>
            </a:endParaRPr>
          </a:p>
        </p:txBody>
      </p:sp>
      <p:sp>
        <p:nvSpPr>
          <p:cNvPr id="2" name="Rectangle 9"/>
          <p:cNvSpPr>
            <a:spLocks noChangeArrowheads="1"/>
          </p:cNvSpPr>
          <p:nvPr/>
        </p:nvSpPr>
        <p:spPr bwMode="auto">
          <a:xfrm>
            <a:off x="533400" y="3351213"/>
            <a:ext cx="3138488" cy="404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lnSpc>
                <a:spcPct val="90000"/>
              </a:lnSpc>
              <a:spcBef>
                <a:spcPct val="20000"/>
              </a:spcBef>
              <a:buClr>
                <a:schemeClr val="hlink"/>
              </a:buClr>
              <a:buSzPct val="80000"/>
              <a:buFont typeface="Wingdings" charset="0"/>
              <a:buChar char="n"/>
            </a:pPr>
            <a:endParaRPr lang="it-IT" sz="5400" dirty="0"/>
          </a:p>
          <a:p>
            <a:pPr marL="342900" indent="-342900" eaLnBrk="0" hangingPunct="0">
              <a:lnSpc>
                <a:spcPct val="90000"/>
              </a:lnSpc>
              <a:spcBef>
                <a:spcPct val="20000"/>
              </a:spcBef>
              <a:buClr>
                <a:schemeClr val="hlink"/>
              </a:buClr>
              <a:buSzPct val="80000"/>
              <a:buFont typeface="Wingdings" charset="0"/>
              <a:buChar char="n"/>
            </a:pPr>
            <a:r>
              <a:rPr lang="it-IT" sz="5400" dirty="0" smtClean="0">
                <a:solidFill>
                  <a:schemeClr val="tx2"/>
                </a:solidFill>
              </a:rPr>
              <a:t> </a:t>
            </a:r>
            <a:r>
              <a:rPr lang="it-IT" sz="5400" dirty="0" err="1" smtClean="0">
                <a:solidFill>
                  <a:schemeClr val="tx2"/>
                </a:solidFill>
              </a:rPr>
              <a:t>quality</a:t>
            </a:r>
            <a:r>
              <a:rPr lang="it-IT" sz="5400" dirty="0" smtClean="0">
                <a:solidFill>
                  <a:schemeClr val="tx2"/>
                </a:solidFill>
              </a:rPr>
              <a:t> </a:t>
            </a:r>
            <a:endParaRPr lang="it-IT" sz="5400" dirty="0">
              <a:solidFill>
                <a:schemeClr val="tx2"/>
              </a:solidFill>
            </a:endParaRPr>
          </a:p>
          <a:p>
            <a:pPr marL="342900" indent="-342900" eaLnBrk="0" hangingPunct="0">
              <a:lnSpc>
                <a:spcPct val="90000"/>
              </a:lnSpc>
              <a:spcBef>
                <a:spcPct val="20000"/>
              </a:spcBef>
              <a:buClr>
                <a:schemeClr val="hlink"/>
              </a:buClr>
              <a:buSzPct val="80000"/>
              <a:buFont typeface="Wingdings" charset="0"/>
              <a:buNone/>
            </a:pPr>
            <a:endParaRPr lang="it-IT" dirty="0">
              <a:solidFill>
                <a:schemeClr val="tx2"/>
              </a:solidFill>
            </a:endParaRPr>
          </a:p>
          <a:p>
            <a:pPr marL="342900" indent="-342900" eaLnBrk="0" hangingPunct="0">
              <a:lnSpc>
                <a:spcPct val="90000"/>
              </a:lnSpc>
              <a:spcBef>
                <a:spcPct val="20000"/>
              </a:spcBef>
              <a:buClr>
                <a:schemeClr val="hlink"/>
              </a:buClr>
              <a:buSzPct val="80000"/>
              <a:buFont typeface="Wingdings" charset="0"/>
              <a:buChar char="n"/>
            </a:pPr>
            <a:r>
              <a:rPr lang="it-IT" sz="5400" dirty="0">
                <a:solidFill>
                  <a:schemeClr val="tx2"/>
                </a:solidFill>
              </a:rPr>
              <a:t> </a:t>
            </a:r>
            <a:r>
              <a:rPr lang="it-IT" sz="5400" dirty="0" err="1">
                <a:solidFill>
                  <a:schemeClr val="tx2"/>
                </a:solidFill>
              </a:rPr>
              <a:t>type</a:t>
            </a:r>
            <a:endParaRPr lang="en-GB" sz="5400" dirty="0">
              <a:solidFill>
                <a:schemeClr val="tx2"/>
              </a:solidFill>
            </a:endParaRPr>
          </a:p>
        </p:txBody>
      </p:sp>
      <p:pic>
        <p:nvPicPr>
          <p:cNvPr id="31749" name="Picture 5" descr="P10101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5013" y="3246438"/>
            <a:ext cx="4851400"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descr="DSC_1854 lower 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476250"/>
            <a:ext cx="4224337"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38944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13005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nodePh="1">
                                  <p:stCondLst>
                                    <p:cond delay="0"/>
                                  </p:stCondLst>
                                  <p:endCondLst>
                                    <p:cond evt="begin" delay="0">
                                      <p:tn val="9"/>
                                    </p:cond>
                                  </p:endCondLst>
                                  <p:childTnLst>
                                    <p:set>
                                      <p:cBhvr>
                                        <p:cTn id="10" dur="1" fill="hold">
                                          <p:stCondLst>
                                            <p:cond delay="0"/>
                                          </p:stCondLst>
                                        </p:cTn>
                                        <p:tgtEl>
                                          <p:spTgt spid="130057">
                                            <p:txEl>
                                              <p:pRg st="0" end="0"/>
                                            </p:txEl>
                                          </p:spTgt>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277813" y="277813"/>
            <a:ext cx="8686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it-IT" sz="4000">
                <a:effectLst/>
                <a:latin typeface="Tahoma" charset="0"/>
                <a:cs typeface="Arial" charset="0"/>
              </a:rPr>
              <a:t>Quality</a:t>
            </a:r>
            <a:r>
              <a:rPr lang="it-IT" sz="2800">
                <a:solidFill>
                  <a:schemeClr val="hlink"/>
                </a:solidFill>
                <a:effectLst/>
                <a:latin typeface="Tahoma" charset="0"/>
                <a:cs typeface="Arial" charset="0"/>
              </a:rPr>
              <a:t>: principles of “good governance” </a:t>
            </a:r>
            <a:br>
              <a:rPr lang="it-IT" sz="2800">
                <a:solidFill>
                  <a:schemeClr val="hlink"/>
                </a:solidFill>
                <a:effectLst/>
                <a:latin typeface="Tahoma" charset="0"/>
                <a:cs typeface="Arial" charset="0"/>
              </a:rPr>
            </a:br>
            <a:r>
              <a:rPr lang="it-IT" sz="2800">
                <a:solidFill>
                  <a:schemeClr val="tx1"/>
                </a:solidFill>
                <a:effectLst/>
                <a:latin typeface="Tahoma" charset="0"/>
                <a:cs typeface="Arial" charset="0"/>
              </a:rPr>
              <a:t>related to the work of UN agencies and </a:t>
            </a:r>
            <a:r>
              <a:rPr lang="en-US" sz="2800">
                <a:solidFill>
                  <a:schemeClr val="tx1"/>
                </a:solidFill>
                <a:effectLst/>
                <a:latin typeface="Tahoma" charset="0"/>
                <a:cs typeface="Arial" charset="0"/>
              </a:rPr>
              <a:t>highlighted at the Vth World Parks Congress and beyond</a:t>
            </a:r>
            <a:endParaRPr lang="en-GB" sz="3600">
              <a:solidFill>
                <a:schemeClr val="tx1"/>
              </a:solidFill>
              <a:effectLst/>
              <a:latin typeface="Tahoma" charset="0"/>
              <a:cs typeface="Arial" charset="0"/>
            </a:endParaRPr>
          </a:p>
        </p:txBody>
      </p:sp>
      <p:sp>
        <p:nvSpPr>
          <p:cNvPr id="15363" name="Rectangle 3"/>
          <p:cNvSpPr>
            <a:spLocks noGrp="1" noChangeArrowheads="1"/>
          </p:cNvSpPr>
          <p:nvPr>
            <p:ph type="body" idx="4294967295"/>
          </p:nvPr>
        </p:nvSpPr>
        <p:spPr>
          <a:xfrm>
            <a:off x="-757238" y="1628775"/>
            <a:ext cx="4114801" cy="4924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a:lnSpc>
                <a:spcPct val="90000"/>
              </a:lnSpc>
              <a:buClr>
                <a:schemeClr val="accent1"/>
              </a:buClr>
            </a:pPr>
            <a:endParaRPr lang="en-GB" sz="2800" dirty="0">
              <a:effectLst/>
              <a:latin typeface="Tahoma" charset="0"/>
              <a:cs typeface="Arial" charset="0"/>
            </a:endParaRPr>
          </a:p>
          <a:p>
            <a:pPr lvl="2">
              <a:lnSpc>
                <a:spcPct val="90000"/>
              </a:lnSpc>
              <a:buClr>
                <a:schemeClr val="accent1"/>
              </a:buClr>
            </a:pPr>
            <a:r>
              <a:rPr lang="en-GB" sz="2800" dirty="0">
                <a:effectLst/>
                <a:latin typeface="Tahoma" charset="0"/>
                <a:cs typeface="Arial" charset="0"/>
              </a:rPr>
              <a:t>Legitimacy and Voice</a:t>
            </a:r>
            <a:r>
              <a:rPr lang="en-US" sz="2800" dirty="0">
                <a:effectLst/>
                <a:latin typeface="Tahoma" charset="0"/>
                <a:cs typeface="Arial" charset="0"/>
              </a:rPr>
              <a:t> </a:t>
            </a:r>
          </a:p>
          <a:p>
            <a:pPr lvl="2">
              <a:lnSpc>
                <a:spcPct val="90000"/>
              </a:lnSpc>
              <a:buClr>
                <a:schemeClr val="accent1"/>
              </a:buClr>
            </a:pPr>
            <a:r>
              <a:rPr lang="en-GB" sz="2800" dirty="0">
                <a:effectLst/>
                <a:latin typeface="Tahoma" charset="0"/>
                <a:cs typeface="Arial" charset="0"/>
              </a:rPr>
              <a:t>Transparency </a:t>
            </a:r>
          </a:p>
          <a:p>
            <a:pPr lvl="2">
              <a:lnSpc>
                <a:spcPct val="90000"/>
              </a:lnSpc>
              <a:buClr>
                <a:schemeClr val="accent1"/>
              </a:buClr>
            </a:pPr>
            <a:r>
              <a:rPr lang="en-GB" sz="2800" dirty="0">
                <a:effectLst/>
                <a:latin typeface="Tahoma" charset="0"/>
                <a:cs typeface="Arial" charset="0"/>
              </a:rPr>
              <a:t>Accountability </a:t>
            </a:r>
          </a:p>
          <a:p>
            <a:pPr lvl="2">
              <a:lnSpc>
                <a:spcPct val="90000"/>
              </a:lnSpc>
              <a:buClr>
                <a:schemeClr val="accent1"/>
              </a:buClr>
            </a:pPr>
            <a:r>
              <a:rPr lang="en-GB" sz="2800" dirty="0">
                <a:effectLst/>
                <a:latin typeface="Tahoma" charset="0"/>
                <a:cs typeface="Arial" charset="0"/>
              </a:rPr>
              <a:t>Equity/ Fairness</a:t>
            </a:r>
          </a:p>
          <a:p>
            <a:pPr lvl="2">
              <a:lnSpc>
                <a:spcPct val="90000"/>
              </a:lnSpc>
              <a:buClr>
                <a:schemeClr val="accent1"/>
              </a:buClr>
            </a:pPr>
            <a:r>
              <a:rPr lang="en-GB" sz="2800" dirty="0">
                <a:effectLst/>
                <a:latin typeface="Tahoma" charset="0"/>
                <a:cs typeface="Arial" charset="0"/>
              </a:rPr>
              <a:t>Vision/ Direction</a:t>
            </a:r>
            <a:r>
              <a:rPr lang="en-US" sz="2800" dirty="0">
                <a:effectLst/>
                <a:latin typeface="Tahoma" charset="0"/>
                <a:cs typeface="Arial" charset="0"/>
              </a:rPr>
              <a:t> </a:t>
            </a:r>
          </a:p>
          <a:p>
            <a:pPr lvl="2">
              <a:lnSpc>
                <a:spcPct val="90000"/>
              </a:lnSpc>
              <a:buClr>
                <a:schemeClr val="accent1"/>
              </a:buClr>
            </a:pPr>
            <a:r>
              <a:rPr lang="en-GB" sz="2800" dirty="0" smtClean="0">
                <a:effectLst/>
                <a:latin typeface="Tahoma" charset="0"/>
                <a:cs typeface="Arial" charset="0"/>
              </a:rPr>
              <a:t>Respect </a:t>
            </a:r>
            <a:r>
              <a:rPr lang="en-GB" sz="2800" dirty="0">
                <a:effectLst/>
                <a:latin typeface="Tahoma" charset="0"/>
                <a:cs typeface="Arial" charset="0"/>
              </a:rPr>
              <a:t>of human rights</a:t>
            </a:r>
            <a:endParaRPr lang="en-US" sz="2800" dirty="0">
              <a:effectLst/>
              <a:latin typeface="Tahoma" charset="0"/>
              <a:cs typeface="Arial" charset="0"/>
            </a:endParaRPr>
          </a:p>
        </p:txBody>
      </p:sp>
      <p:pic>
        <p:nvPicPr>
          <p:cNvPr id="32772" name="Picture 4" descr="DSCN01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866900"/>
            <a:ext cx="59436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48386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36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36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36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36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36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ChangeArrowheads="1"/>
          </p:cNvSpPr>
          <p:nvPr/>
        </p:nvSpPr>
        <p:spPr bwMode="auto">
          <a:xfrm>
            <a:off x="0" y="6381750"/>
            <a:ext cx="9036050" cy="647700"/>
          </a:xfrm>
          <a:prstGeom prst="rect">
            <a:avLst/>
          </a:prstGeom>
          <a:noFill/>
          <a:ln w="9525">
            <a:noFill/>
            <a:miter lim="800000"/>
            <a:headEnd/>
            <a:tailEnd/>
          </a:ln>
          <a:effectLst/>
        </p:spPr>
        <p:txBody>
          <a:bodyPr/>
          <a:lstStyle/>
          <a:p>
            <a:pPr marL="342900" indent="-342900" algn="r">
              <a:lnSpc>
                <a:spcPct val="80000"/>
              </a:lnSpc>
              <a:spcBef>
                <a:spcPct val="20000"/>
              </a:spcBef>
              <a:buClr>
                <a:schemeClr val="hlink"/>
              </a:buClr>
              <a:buSzPct val="80000"/>
              <a:buFont typeface="Wingdings" charset="0"/>
              <a:buNone/>
            </a:pPr>
            <a:r>
              <a:rPr lang="en-US" sz="2800">
                <a:solidFill>
                  <a:schemeClr val="tx2"/>
                </a:solidFill>
                <a:effectLst>
                  <a:outerShdw blurRad="38100" dist="38100" dir="2700000" algn="tl">
                    <a:srgbClr val="000000"/>
                  </a:outerShdw>
                </a:effectLst>
              </a:rPr>
              <a:t>all types are legitimate and important for conservation!</a:t>
            </a:r>
          </a:p>
        </p:txBody>
      </p:sp>
      <p:sp>
        <p:nvSpPr>
          <p:cNvPr id="132099" name="Rectangle 3"/>
          <p:cNvSpPr>
            <a:spLocks noChangeArrowheads="1"/>
          </p:cNvSpPr>
          <p:nvPr/>
        </p:nvSpPr>
        <p:spPr bwMode="auto">
          <a:xfrm>
            <a:off x="0" y="44450"/>
            <a:ext cx="9144000" cy="1511300"/>
          </a:xfrm>
          <a:prstGeom prst="rect">
            <a:avLst/>
          </a:prstGeom>
          <a:noFill/>
          <a:ln w="9525">
            <a:noFill/>
            <a:miter lim="800000"/>
            <a:headEnd/>
            <a:tailEnd/>
          </a:ln>
          <a:effectLst/>
        </p:spPr>
        <p:txBody>
          <a:bodyPr/>
          <a:lstStyle/>
          <a:p>
            <a:pPr marL="342900" indent="-342900" algn="ctr">
              <a:lnSpc>
                <a:spcPct val="80000"/>
              </a:lnSpc>
              <a:spcBef>
                <a:spcPct val="20000"/>
              </a:spcBef>
              <a:buClr>
                <a:schemeClr val="hlink"/>
              </a:buClr>
              <a:buSzPct val="80000"/>
              <a:buFont typeface="Wingdings" charset="0"/>
              <a:buNone/>
            </a:pPr>
            <a:r>
              <a:rPr lang="it-IT" sz="4800">
                <a:solidFill>
                  <a:schemeClr val="tx2"/>
                </a:solidFill>
                <a:effectLst>
                  <a:outerShdw blurRad="38100" dist="38100" dir="2700000" algn="tl">
                    <a:srgbClr val="000000"/>
                  </a:outerShdw>
                </a:effectLst>
              </a:rPr>
              <a:t>Type</a:t>
            </a:r>
            <a:r>
              <a:rPr lang="en-US" sz="3600">
                <a:solidFill>
                  <a:schemeClr val="tx2"/>
                </a:solidFill>
                <a:effectLst>
                  <a:outerShdw blurRad="38100" dist="38100" dir="2700000" algn="tl">
                    <a:srgbClr val="000000"/>
                  </a:outerShdw>
                </a:effectLst>
                <a:latin typeface="Arial" charset="0"/>
              </a:rPr>
              <a:t> …</a:t>
            </a:r>
            <a:endParaRPr lang="en-US" sz="2400">
              <a:effectLst>
                <a:outerShdw blurRad="38100" dist="38100" dir="2700000" algn="tl">
                  <a:srgbClr val="000000"/>
                </a:outerShdw>
              </a:effectLst>
            </a:endParaRPr>
          </a:p>
          <a:p>
            <a:pPr marL="342900" indent="-342900">
              <a:lnSpc>
                <a:spcPct val="80000"/>
              </a:lnSpc>
              <a:spcBef>
                <a:spcPct val="20000"/>
              </a:spcBef>
              <a:buClr>
                <a:schemeClr val="hlink"/>
              </a:buClr>
              <a:buSzPct val="80000"/>
              <a:buFont typeface="Wingdings" charset="0"/>
              <a:buNone/>
            </a:pPr>
            <a:r>
              <a:rPr lang="en-US" sz="2000">
                <a:effectLst>
                  <a:outerShdw blurRad="38100" dist="38100" dir="2700000" algn="tl">
                    <a:srgbClr val="000000"/>
                  </a:outerShdw>
                </a:effectLst>
              </a:rPr>
              <a:t>	</a:t>
            </a:r>
            <a:r>
              <a:rPr lang="en-US" sz="2400">
                <a:solidFill>
                  <a:schemeClr val="hlink"/>
                </a:solidFill>
                <a:effectLst>
                  <a:outerShdw blurRad="38100" dist="38100" dir="2700000" algn="tl">
                    <a:srgbClr val="000000"/>
                  </a:outerShdw>
                </a:effectLst>
              </a:rPr>
              <a:t>…who</a:t>
            </a:r>
            <a:r>
              <a:rPr lang="en-US" sz="2400">
                <a:effectLst>
                  <a:outerShdw blurRad="38100" dist="38100" dir="2700000" algn="tl">
                    <a:srgbClr val="000000"/>
                  </a:outerShdw>
                </a:effectLst>
              </a:rPr>
              <a:t> holds PA management </a:t>
            </a:r>
            <a:r>
              <a:rPr lang="en-US" sz="2400">
                <a:solidFill>
                  <a:schemeClr val="hlink"/>
                </a:solidFill>
                <a:effectLst>
                  <a:outerShdw blurRad="38100" dist="38100" dir="2700000" algn="tl">
                    <a:srgbClr val="000000"/>
                  </a:outerShdw>
                </a:effectLst>
              </a:rPr>
              <a:t>authority</a:t>
            </a:r>
            <a:r>
              <a:rPr lang="en-US" sz="2400">
                <a:effectLst>
                  <a:outerShdw blurRad="38100" dist="38100" dir="2700000" algn="tl">
                    <a:srgbClr val="000000"/>
                  </a:outerShdw>
                </a:effectLst>
              </a:rPr>
              <a:t> and </a:t>
            </a:r>
            <a:r>
              <a:rPr lang="en-US" sz="2400">
                <a:solidFill>
                  <a:schemeClr val="hlink"/>
                </a:solidFill>
                <a:effectLst>
                  <a:outerShdw blurRad="38100" dist="38100" dir="2700000" algn="tl">
                    <a:srgbClr val="000000"/>
                  </a:outerShdw>
                </a:effectLst>
              </a:rPr>
              <a:t>responsibility</a:t>
            </a:r>
            <a:r>
              <a:rPr lang="en-US" sz="2400">
                <a:effectLst>
                  <a:outerShdw blurRad="38100" dist="38100" dir="2700000" algn="tl">
                    <a:srgbClr val="000000"/>
                  </a:outerShdw>
                </a:effectLst>
              </a:rPr>
              <a:t> and is held </a:t>
            </a:r>
            <a:r>
              <a:rPr lang="en-US" sz="2400">
                <a:solidFill>
                  <a:schemeClr val="hlink"/>
                </a:solidFill>
                <a:effectLst>
                  <a:outerShdw blurRad="38100" dist="38100" dir="2700000" algn="tl">
                    <a:srgbClr val="000000"/>
                  </a:outerShdw>
                </a:effectLst>
              </a:rPr>
              <a:t>accountable</a:t>
            </a:r>
            <a:r>
              <a:rPr lang="en-US" sz="2400">
                <a:effectLst>
                  <a:outerShdw blurRad="38100" dist="38100" dir="2700000" algn="tl">
                    <a:srgbClr val="000000"/>
                  </a:outerShdw>
                </a:effectLst>
              </a:rPr>
              <a:t> for decisions about a given conserved area?</a:t>
            </a:r>
          </a:p>
          <a:p>
            <a:pPr marL="342900" indent="-342900">
              <a:lnSpc>
                <a:spcPct val="80000"/>
              </a:lnSpc>
              <a:spcBef>
                <a:spcPct val="20000"/>
              </a:spcBef>
              <a:buClr>
                <a:schemeClr val="hlink"/>
              </a:buClr>
              <a:buSzPct val="80000"/>
              <a:buFont typeface="Wingdings" charset="0"/>
              <a:buNone/>
            </a:pPr>
            <a:endParaRPr lang="en-US" sz="1200">
              <a:solidFill>
                <a:schemeClr val="hlink"/>
              </a:solidFill>
              <a:effectLst>
                <a:outerShdw blurRad="38100" dist="38100" dir="2700000" algn="tl">
                  <a:srgbClr val="000000"/>
                </a:outerShdw>
              </a:effectLst>
            </a:endParaRPr>
          </a:p>
        </p:txBody>
      </p:sp>
      <p:sp>
        <p:nvSpPr>
          <p:cNvPr id="132100" name="Rectangle 4"/>
          <p:cNvSpPr>
            <a:spLocks noChangeArrowheads="1"/>
          </p:cNvSpPr>
          <p:nvPr/>
        </p:nvSpPr>
        <p:spPr bwMode="auto">
          <a:xfrm>
            <a:off x="-381000" y="2474913"/>
            <a:ext cx="5024438" cy="4267200"/>
          </a:xfrm>
          <a:prstGeom prst="rect">
            <a:avLst/>
          </a:prstGeom>
          <a:noFill/>
          <a:ln w="9525">
            <a:noFill/>
            <a:miter lim="800000"/>
            <a:headEnd/>
            <a:tailEnd/>
          </a:ln>
          <a:effectLst/>
        </p:spPr>
        <p:txBody>
          <a:bodyPr/>
          <a:lstStyle/>
          <a:p>
            <a:pPr marL="742950" lvl="1" indent="-285750">
              <a:lnSpc>
                <a:spcPct val="90000"/>
              </a:lnSpc>
              <a:spcBef>
                <a:spcPct val="20000"/>
              </a:spcBef>
              <a:buClr>
                <a:schemeClr val="tx1"/>
              </a:buClr>
            </a:pPr>
            <a:r>
              <a:rPr lang="en-US" sz="2400">
                <a:effectLst>
                  <a:outerShdw blurRad="38100" dist="38100" dir="2700000" algn="tl">
                    <a:srgbClr val="000000"/>
                  </a:outerShdw>
                </a:effectLst>
              </a:rPr>
              <a:t>A. the </a:t>
            </a:r>
            <a:r>
              <a:rPr lang="en-US" sz="2400">
                <a:solidFill>
                  <a:schemeClr val="hlink"/>
                </a:solidFill>
                <a:effectLst>
                  <a:outerShdw blurRad="38100" dist="38100" dir="2700000" algn="tl">
                    <a:srgbClr val="000000"/>
                  </a:outerShdw>
                </a:effectLst>
              </a:rPr>
              <a:t>government</a:t>
            </a:r>
            <a:r>
              <a:rPr lang="en-US" sz="2400">
                <a:solidFill>
                  <a:schemeClr val="folHlink"/>
                </a:solidFill>
                <a:effectLst>
                  <a:outerShdw blurRad="38100" dist="38100" dir="2700000" algn="tl">
                    <a:srgbClr val="000000"/>
                  </a:outerShdw>
                </a:effectLst>
              </a:rPr>
              <a:t> </a:t>
            </a:r>
            <a:r>
              <a:rPr lang="en-US" sz="2400">
                <a:effectLst>
                  <a:outerShdw blurRad="38100" dist="38100" dir="2700000" algn="tl">
                    <a:srgbClr val="000000"/>
                  </a:outerShdw>
                </a:effectLst>
              </a:rPr>
              <a:t>(and its agencies at various levels)</a:t>
            </a:r>
          </a:p>
          <a:p>
            <a:pPr marL="742950" lvl="1" indent="-285750">
              <a:lnSpc>
                <a:spcPct val="90000"/>
              </a:lnSpc>
              <a:spcBef>
                <a:spcPct val="20000"/>
              </a:spcBef>
              <a:buClr>
                <a:schemeClr val="tx1"/>
              </a:buClr>
            </a:pPr>
            <a:r>
              <a:rPr lang="en-US" sz="2400">
                <a:effectLst>
                  <a:outerShdw blurRad="38100" dist="38100" dir="2700000" algn="tl">
                    <a:srgbClr val="000000"/>
                  </a:outerShdw>
                </a:effectLst>
              </a:rPr>
              <a:t>B.</a:t>
            </a:r>
            <a:r>
              <a:rPr lang="en-US" sz="2400">
                <a:solidFill>
                  <a:schemeClr val="folHlink"/>
                </a:solidFill>
                <a:effectLst>
                  <a:outerShdw blurRad="38100" dist="38100" dir="2700000" algn="tl">
                    <a:srgbClr val="000000"/>
                  </a:outerShdw>
                </a:effectLst>
              </a:rPr>
              <a:t> </a:t>
            </a:r>
            <a:r>
              <a:rPr lang="en-US" sz="2400">
                <a:solidFill>
                  <a:schemeClr val="hlink"/>
                </a:solidFill>
                <a:effectLst>
                  <a:outerShdw blurRad="38100" dist="38100" dir="2700000" algn="tl">
                    <a:srgbClr val="000000"/>
                  </a:outerShdw>
                </a:effectLst>
              </a:rPr>
              <a:t>various parties</a:t>
            </a:r>
            <a:r>
              <a:rPr lang="en-US" sz="2400">
                <a:solidFill>
                  <a:schemeClr val="folHlink"/>
                </a:solidFill>
                <a:effectLst>
                  <a:outerShdw blurRad="38100" dist="38100" dir="2700000" algn="tl">
                    <a:srgbClr val="000000"/>
                  </a:outerShdw>
                </a:effectLst>
              </a:rPr>
              <a:t> </a:t>
            </a:r>
            <a:r>
              <a:rPr lang="en-US" sz="2400">
                <a:effectLst>
                  <a:outerShdw blurRad="38100" dist="38100" dir="2700000" algn="tl">
                    <a:srgbClr val="000000"/>
                  </a:outerShdw>
                </a:effectLst>
              </a:rPr>
              <a:t>(together)</a:t>
            </a:r>
          </a:p>
          <a:p>
            <a:pPr marL="742950" lvl="1" indent="-285750">
              <a:lnSpc>
                <a:spcPct val="90000"/>
              </a:lnSpc>
              <a:spcBef>
                <a:spcPct val="20000"/>
              </a:spcBef>
              <a:buClr>
                <a:schemeClr val="tx1"/>
              </a:buClr>
            </a:pPr>
            <a:r>
              <a:rPr lang="en-US" sz="2400">
                <a:effectLst>
                  <a:outerShdw blurRad="38100" dist="38100" dir="2700000" algn="tl">
                    <a:srgbClr val="000000"/>
                  </a:outerShdw>
                </a:effectLst>
              </a:rPr>
              <a:t>C. the </a:t>
            </a:r>
            <a:r>
              <a:rPr lang="en-US" sz="2400">
                <a:solidFill>
                  <a:schemeClr val="hlink"/>
                </a:solidFill>
                <a:effectLst>
                  <a:outerShdw blurRad="38100" dist="38100" dir="2700000" algn="tl">
                    <a:srgbClr val="000000"/>
                  </a:outerShdw>
                </a:effectLst>
              </a:rPr>
              <a:t>owners</a:t>
            </a:r>
            <a:r>
              <a:rPr lang="en-US" sz="2400">
                <a:solidFill>
                  <a:schemeClr val="folHlink"/>
                </a:solidFill>
                <a:effectLst>
                  <a:outerShdw blurRad="38100" dist="38100" dir="2700000" algn="tl">
                    <a:srgbClr val="000000"/>
                  </a:outerShdw>
                </a:effectLst>
              </a:rPr>
              <a:t> </a:t>
            </a:r>
            <a:r>
              <a:rPr lang="en-US" sz="2400">
                <a:effectLst>
                  <a:outerShdw blurRad="38100" dist="38100" dir="2700000" algn="tl">
                    <a:srgbClr val="000000"/>
                  </a:outerShdw>
                </a:effectLst>
              </a:rPr>
              <a:t>of the concerned land and natural resources (individuals, NGOs, corporate bodies…)</a:t>
            </a:r>
          </a:p>
          <a:p>
            <a:pPr marL="742950" lvl="1" indent="-285750">
              <a:lnSpc>
                <a:spcPct val="90000"/>
              </a:lnSpc>
              <a:spcBef>
                <a:spcPct val="20000"/>
              </a:spcBef>
              <a:buClr>
                <a:schemeClr val="tx1"/>
              </a:buClr>
            </a:pPr>
            <a:r>
              <a:rPr lang="en-US" sz="2400">
                <a:effectLst>
                  <a:outerShdw blurRad="38100" dist="38100" dir="2700000" algn="tl">
                    <a:srgbClr val="000000"/>
                  </a:outerShdw>
                </a:effectLst>
              </a:rPr>
              <a:t>D. the concerned </a:t>
            </a:r>
            <a:r>
              <a:rPr lang="en-US" sz="2400">
                <a:solidFill>
                  <a:schemeClr val="hlink"/>
                </a:solidFill>
                <a:effectLst>
                  <a:outerShdw blurRad="38100" dist="38100" dir="2700000" algn="tl">
                    <a:srgbClr val="000000"/>
                  </a:outerShdw>
                </a:effectLst>
              </a:rPr>
              <a:t>indigenous peoples</a:t>
            </a:r>
            <a:r>
              <a:rPr lang="en-US" sz="2400">
                <a:solidFill>
                  <a:schemeClr val="folHlink"/>
                </a:solidFill>
                <a:effectLst>
                  <a:outerShdw blurRad="38100" dist="38100" dir="2700000" algn="tl">
                    <a:srgbClr val="000000"/>
                  </a:outerShdw>
                </a:effectLst>
              </a:rPr>
              <a:t> </a:t>
            </a:r>
            <a:r>
              <a:rPr lang="en-US" sz="2400">
                <a:effectLst>
                  <a:outerShdw blurRad="38100" dist="38100" dir="2700000" algn="tl">
                    <a:srgbClr val="000000"/>
                  </a:outerShdw>
                </a:effectLst>
              </a:rPr>
              <a:t>and</a:t>
            </a:r>
            <a:r>
              <a:rPr lang="en-US" sz="2400">
                <a:solidFill>
                  <a:schemeClr val="folHlink"/>
                </a:solidFill>
                <a:effectLst>
                  <a:outerShdw blurRad="38100" dist="38100" dir="2700000" algn="tl">
                    <a:srgbClr val="000000"/>
                  </a:outerShdw>
                </a:effectLst>
              </a:rPr>
              <a:t> </a:t>
            </a:r>
            <a:r>
              <a:rPr lang="en-US" sz="2400">
                <a:solidFill>
                  <a:schemeClr val="hlink"/>
                </a:solidFill>
                <a:effectLst>
                  <a:outerShdw blurRad="38100" dist="38100" dir="2700000" algn="tl">
                    <a:srgbClr val="000000"/>
                  </a:outerShdw>
                </a:effectLst>
              </a:rPr>
              <a:t>local communities</a:t>
            </a:r>
          </a:p>
        </p:txBody>
      </p:sp>
      <p:sp>
        <p:nvSpPr>
          <p:cNvPr id="2" name="Rectangle 3"/>
          <p:cNvSpPr>
            <a:spLocks noChangeArrowheads="1"/>
          </p:cNvSpPr>
          <p:nvPr/>
        </p:nvSpPr>
        <p:spPr bwMode="auto">
          <a:xfrm>
            <a:off x="0" y="1295400"/>
            <a:ext cx="9144000" cy="1066800"/>
          </a:xfrm>
          <a:prstGeom prst="rect">
            <a:avLst/>
          </a:prstGeom>
          <a:noFill/>
          <a:ln w="9525">
            <a:noFill/>
            <a:miter lim="800000"/>
            <a:headEnd/>
            <a:tailEnd/>
          </a:ln>
          <a:effectLst/>
        </p:spPr>
        <p:txBody>
          <a:bodyPr/>
          <a:lstStyle/>
          <a:p>
            <a:pPr marL="342900" indent="-342900">
              <a:lnSpc>
                <a:spcPct val="80000"/>
              </a:lnSpc>
              <a:spcBef>
                <a:spcPct val="20000"/>
              </a:spcBef>
              <a:buClr>
                <a:schemeClr val="hlink"/>
              </a:buClr>
              <a:buSzPct val="80000"/>
              <a:buFont typeface="Wingdings" charset="0"/>
              <a:buNone/>
            </a:pPr>
            <a:endParaRPr lang="en-US" sz="1200">
              <a:solidFill>
                <a:schemeClr val="hlink"/>
              </a:solidFill>
              <a:effectLst>
                <a:outerShdw blurRad="38100" dist="38100" dir="2700000" algn="tl">
                  <a:srgbClr val="000000"/>
                </a:outerShdw>
              </a:effectLst>
            </a:endParaRPr>
          </a:p>
          <a:p>
            <a:pPr marL="342900" indent="-342900">
              <a:lnSpc>
                <a:spcPct val="80000"/>
              </a:lnSpc>
              <a:spcBef>
                <a:spcPct val="20000"/>
              </a:spcBef>
              <a:buClr>
                <a:schemeClr val="hlink"/>
              </a:buClr>
              <a:buSzPct val="80000"/>
              <a:buFont typeface="Wingdings" charset="0"/>
              <a:buNone/>
            </a:pPr>
            <a:r>
              <a:rPr lang="en-US" sz="2400">
                <a:solidFill>
                  <a:schemeClr val="tx2"/>
                </a:solidFill>
                <a:effectLst>
                  <a:outerShdw blurRad="38100" dist="38100" dir="2700000" algn="tl">
                    <a:srgbClr val="000000"/>
                  </a:outerShdw>
                </a:effectLst>
              </a:rPr>
              <a:t>	</a:t>
            </a:r>
            <a:r>
              <a:rPr lang="en-US" sz="2800" u="sng">
                <a:solidFill>
                  <a:schemeClr val="hlink"/>
                </a:solidFill>
                <a:effectLst>
                  <a:outerShdw blurRad="38100" dist="38100" dir="2700000" algn="tl">
                    <a:srgbClr val="000000"/>
                  </a:outerShdw>
                </a:effectLst>
              </a:rPr>
              <a:t>4 main “governance</a:t>
            </a:r>
            <a:r>
              <a:rPr lang="en-US" sz="2800">
                <a:solidFill>
                  <a:schemeClr val="hlink"/>
                </a:solidFill>
                <a:effectLst>
                  <a:outerShdw blurRad="38100" dist="38100" dir="2700000" algn="tl">
                    <a:srgbClr val="000000"/>
                  </a:outerShdw>
                </a:effectLst>
              </a:rPr>
              <a:t> </a:t>
            </a:r>
            <a:r>
              <a:rPr lang="en-US" sz="2800" u="sng">
                <a:solidFill>
                  <a:schemeClr val="hlink"/>
                </a:solidFill>
                <a:effectLst>
                  <a:outerShdw blurRad="38100" dist="38100" dir="2700000" algn="tl">
                    <a:srgbClr val="000000"/>
                  </a:outerShdw>
                </a:effectLst>
              </a:rPr>
              <a:t>types”</a:t>
            </a:r>
            <a:r>
              <a:rPr lang="en-US" sz="2800" u="sng">
                <a:solidFill>
                  <a:schemeClr val="tx2"/>
                </a:solidFill>
                <a:effectLst>
                  <a:outerShdw blurRad="38100" dist="38100" dir="2700000" algn="tl">
                    <a:srgbClr val="000000"/>
                  </a:outerShdw>
                </a:effectLst>
              </a:rPr>
              <a:t> have been distinguished on the basis of the answer</a:t>
            </a:r>
            <a:r>
              <a:rPr lang="en-US" sz="2400">
                <a:effectLst>
                  <a:outerShdw blurRad="38100" dist="38100" dir="2700000" algn="tl">
                    <a:srgbClr val="000000"/>
                  </a:outerShdw>
                </a:effectLst>
              </a:rPr>
              <a:t>:</a:t>
            </a:r>
          </a:p>
        </p:txBody>
      </p:sp>
      <p:sp>
        <p:nvSpPr>
          <p:cNvPr id="3" name="Rectangle 3"/>
          <p:cNvSpPr>
            <a:spLocks noChangeArrowheads="1"/>
          </p:cNvSpPr>
          <p:nvPr/>
        </p:nvSpPr>
        <p:spPr bwMode="auto">
          <a:xfrm>
            <a:off x="152400" y="196850"/>
            <a:ext cx="9144000" cy="1511300"/>
          </a:xfrm>
          <a:prstGeom prst="rect">
            <a:avLst/>
          </a:prstGeom>
          <a:noFill/>
          <a:ln w="9525">
            <a:noFill/>
            <a:miter lim="800000"/>
            <a:headEnd/>
            <a:tailEnd/>
          </a:ln>
          <a:effectLst/>
        </p:spPr>
        <p:txBody>
          <a:bodyPr/>
          <a:lstStyle/>
          <a:p>
            <a:pPr marL="342900" indent="-342900" algn="ctr">
              <a:lnSpc>
                <a:spcPct val="80000"/>
              </a:lnSpc>
              <a:spcBef>
                <a:spcPct val="20000"/>
              </a:spcBef>
              <a:buClr>
                <a:schemeClr val="hlink"/>
              </a:buClr>
              <a:buSzPct val="80000"/>
              <a:buFont typeface="Wingdings" pitchFamily="2" charset="2"/>
              <a:buNone/>
              <a:defRPr/>
            </a:pPr>
            <a:endParaRPr lang="en-US" sz="1200">
              <a:solidFill>
                <a:schemeClr val="hlink"/>
              </a:solidFill>
              <a:effectLst>
                <a:outerShdw blurRad="38100" dist="38100" dir="2700000" algn="tl">
                  <a:srgbClr val="000000"/>
                </a:outerShdw>
              </a:effectLst>
              <a:latin typeface="Tahoma" pitchFamily="34" charset="0"/>
              <a:ea typeface="+mn-ea"/>
            </a:endParaRPr>
          </a:p>
        </p:txBody>
      </p:sp>
      <p:pic>
        <p:nvPicPr>
          <p:cNvPr id="33799" name="Picture 7" descr="IMG_41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2708275"/>
            <a:ext cx="4319587"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17414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209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2100">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2100">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2100">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2100">
                                            <p:txEl>
                                              <p:pRg st="3" end="3"/>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3209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39" name="Rectangle 131"/>
          <p:cNvSpPr>
            <a:spLocks noGrp="1" noRot="1" noChangeArrowheads="1"/>
          </p:cNvSpPr>
          <p:nvPr>
            <p:ph type="title" idx="4294967295"/>
          </p:nvPr>
        </p:nvSpPr>
        <p:spPr>
          <a:xfrm>
            <a:off x="0" y="263525"/>
            <a:ext cx="9144000" cy="574675"/>
          </a:xfrm>
          <a:noFill/>
        </p:spPr>
        <p:txBody>
          <a:bodyPr/>
          <a:lstStyle/>
          <a:p>
            <a:pPr>
              <a:lnSpc>
                <a:spcPct val="75000"/>
              </a:lnSpc>
            </a:pPr>
            <a:r>
              <a:rPr lang="it-IT" sz="3200"/>
              <a:t>IUCN matrix of protected areas </a:t>
            </a:r>
            <a:r>
              <a:rPr lang="it-IT" sz="3600">
                <a:solidFill>
                  <a:schemeClr val="hlink"/>
                </a:solidFill>
              </a:rPr>
              <a:t>categories</a:t>
            </a:r>
            <a:r>
              <a:rPr lang="it-IT" sz="3600"/>
              <a:t> </a:t>
            </a:r>
            <a:r>
              <a:rPr lang="it-IT" sz="3200"/>
              <a:t>and </a:t>
            </a:r>
            <a:r>
              <a:rPr lang="it-IT" sz="3600">
                <a:solidFill>
                  <a:schemeClr val="hlink"/>
                </a:solidFill>
              </a:rPr>
              <a:t>governance types</a:t>
            </a:r>
            <a:r>
              <a:rPr lang="it-IT" sz="3200">
                <a:solidFill>
                  <a:schemeClr val="hlink"/>
                </a:solidFill>
              </a:rPr>
              <a:t> </a:t>
            </a:r>
            <a:r>
              <a:rPr lang="it-IT" sz="3200"/>
              <a:t>(2008 Guidelines)</a:t>
            </a:r>
            <a:endParaRPr lang="en-US" sz="3200"/>
          </a:p>
        </p:txBody>
      </p:sp>
      <p:graphicFrame>
        <p:nvGraphicFramePr>
          <p:cNvPr id="789507" name="Group 3"/>
          <p:cNvGraphicFramePr>
            <a:graphicFrameLocks noGrp="1"/>
          </p:cNvGraphicFramePr>
          <p:nvPr/>
        </p:nvGraphicFramePr>
        <p:xfrm>
          <a:off x="0" y="1066800"/>
          <a:ext cx="9144000" cy="5791203"/>
        </p:xfrm>
        <a:graphic>
          <a:graphicData uri="http://schemas.openxmlformats.org/drawingml/2006/table">
            <a:tbl>
              <a:tblPr/>
              <a:tblGrid>
                <a:gridCol w="1187450"/>
                <a:gridCol w="511175"/>
                <a:gridCol w="603250"/>
                <a:gridCol w="606425"/>
                <a:gridCol w="609600"/>
                <a:gridCol w="757238"/>
                <a:gridCol w="760412"/>
                <a:gridCol w="604838"/>
                <a:gridCol w="608012"/>
                <a:gridCol w="608013"/>
                <a:gridCol w="1214437"/>
                <a:gridCol w="1073150"/>
              </a:tblGrid>
              <a:tr h="566738">
                <a:tc rowSpan="2">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chemeClr val="bg1"/>
                          </a:solidFill>
                          <a:effectLst>
                            <a:outerShdw blurRad="38100" dist="38100" dir="2700000" algn="tl">
                              <a:srgbClr val="DDDDDD"/>
                            </a:outerShdw>
                          </a:effectLst>
                          <a:latin typeface="Times New Roman" charset="0"/>
                          <a:ea typeface="ＭＳ Ｐゴシック" charset="0"/>
                          <a:cs typeface="Times New Roman" charset="0"/>
                        </a:rPr>
                        <a:t>Governance  type</a:t>
                      </a:r>
                      <a:endParaRPr kumimoji="0" lang="en-GB" sz="1200" b="0" i="0" u="none" strike="noStrike" cap="none" normalizeH="0" baseline="0">
                        <a:ln>
                          <a:noFill/>
                        </a:ln>
                        <a:solidFill>
                          <a:schemeClr val="bg1"/>
                        </a:solidFill>
                        <a:effectLst>
                          <a:outerShdw blurRad="38100" dist="38100" dir="2700000" algn="tl">
                            <a:srgbClr val="DDDDDD"/>
                          </a:outerShdw>
                        </a:effectLst>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600" b="1" i="0" u="none" strike="noStrike" cap="none" normalizeH="0" baseline="0">
                        <a:ln>
                          <a:noFill/>
                        </a:ln>
                        <a:solidFill>
                          <a:schemeClr val="bg1"/>
                        </a:solidFill>
                        <a:effectLst>
                          <a:outerShdw blurRad="38100" dist="38100" dir="2700000" algn="tl">
                            <a:srgbClr val="DDDDDD"/>
                          </a:outerShdw>
                        </a:effectLst>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a:ln>
                          <a:noFill/>
                        </a:ln>
                        <a:solidFill>
                          <a:schemeClr val="bg1"/>
                        </a:solidFill>
                        <a:effectLst>
                          <a:outerShdw blurRad="38100" dist="38100" dir="2700000" algn="tl">
                            <a:srgbClr val="DDDDDD"/>
                          </a:outerShdw>
                        </a:effectLst>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chemeClr val="bg1"/>
                          </a:solidFill>
                          <a:effectLst>
                            <a:outerShdw blurRad="38100" dist="38100" dir="2700000" algn="tl">
                              <a:srgbClr val="DDDDDD"/>
                            </a:outerShdw>
                          </a:effectLst>
                          <a:latin typeface="Times New Roman" charset="0"/>
                          <a:ea typeface="ＭＳ Ｐゴシック" charset="0"/>
                          <a:cs typeface="Times New Roman" charset="0"/>
                        </a:rPr>
                        <a:t>Category</a:t>
                      </a:r>
                      <a:endParaRPr kumimoji="0" lang="en-GB" sz="1200" b="0" i="0" u="none" strike="noStrike" cap="none" normalizeH="0" baseline="0">
                        <a:ln>
                          <a:noFill/>
                        </a:ln>
                        <a:solidFill>
                          <a:schemeClr val="bg1"/>
                        </a:solidFill>
                        <a:effectLst>
                          <a:outerShdw blurRad="38100" dist="38100" dir="2700000" algn="tl">
                            <a:srgbClr val="DDDDDD"/>
                          </a:outerShdw>
                        </a:effectLst>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chemeClr val="bg1"/>
                          </a:solidFill>
                          <a:effectLst>
                            <a:outerShdw blurRad="38100" dist="38100" dir="2700000" algn="tl">
                              <a:srgbClr val="DDDDDD"/>
                            </a:outerShdw>
                          </a:effectLst>
                          <a:latin typeface="Times New Roman" charset="0"/>
                          <a:ea typeface="ＭＳ Ｐゴシック" charset="0"/>
                          <a:cs typeface="Times New Roman" charset="0"/>
                        </a:rPr>
                        <a:t>(mngmt. </a:t>
                      </a:r>
                      <a:endParaRPr kumimoji="0" lang="en-GB" sz="1200" b="0" i="0" u="none" strike="noStrike" cap="none" normalizeH="0" baseline="0">
                        <a:ln>
                          <a:noFill/>
                        </a:ln>
                        <a:solidFill>
                          <a:schemeClr val="bg1"/>
                        </a:solidFill>
                        <a:effectLst>
                          <a:outerShdw blurRad="38100" dist="38100" dir="2700000" algn="tl">
                            <a:srgbClr val="DDDDDD"/>
                          </a:outerShdw>
                        </a:effectLst>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chemeClr val="bg1"/>
                          </a:solidFill>
                          <a:effectLst>
                            <a:outerShdw blurRad="38100" dist="38100" dir="2700000" algn="tl">
                              <a:srgbClr val="DDDDDD"/>
                            </a:outerShdw>
                          </a:effectLst>
                          <a:latin typeface="Times New Roman" charset="0"/>
                          <a:ea typeface="ＭＳ Ｐゴシック" charset="0"/>
                          <a:cs typeface="Times New Roman" charset="0"/>
                        </a:rPr>
                        <a:t>objective)</a:t>
                      </a:r>
                      <a:endParaRPr kumimoji="0" lang="en-GB" sz="20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FF"/>
                    </a:solid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chemeClr val="bg1"/>
                          </a:solidFill>
                          <a:effectLst>
                            <a:outerShdw blurRad="38100" dist="38100" dir="2700000" algn="tl">
                              <a:srgbClr val="000000"/>
                            </a:outerShdw>
                          </a:effectLst>
                          <a:latin typeface="Times New Roman" charset="0"/>
                          <a:ea typeface="ＭＳ Ｐゴシック" charset="0"/>
                          <a:cs typeface="Times New Roman" charset="0"/>
                        </a:rPr>
                        <a:t>A.  Governance by Government</a:t>
                      </a:r>
                      <a:endParaRPr kumimoji="0" lang="en-GB"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chemeClr val="bg1"/>
                          </a:solidFill>
                          <a:effectLst>
                            <a:outerShdw blurRad="38100" dist="38100" dir="2700000" algn="tl">
                              <a:srgbClr val="000000"/>
                            </a:outerShdw>
                          </a:effectLst>
                          <a:latin typeface="Times New Roman" charset="0"/>
                          <a:ea typeface="ＭＳ Ｐゴシック" charset="0"/>
                          <a:cs typeface="Times New Roman" charset="0"/>
                        </a:rPr>
                        <a:t>B. Shared Governance</a:t>
                      </a:r>
                      <a:endParaRPr kumimoji="0" lang="en-GB"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chemeClr val="bg1"/>
                          </a:solidFill>
                          <a:effectLst>
                            <a:outerShdw blurRad="38100" dist="38100" dir="2700000" algn="tl">
                              <a:srgbClr val="000000"/>
                            </a:outerShdw>
                          </a:effectLst>
                          <a:latin typeface="Times New Roman" charset="0"/>
                          <a:ea typeface="ＭＳ Ｐゴシック" charset="0"/>
                          <a:cs typeface="Times New Roman" charset="0"/>
                        </a:rPr>
                        <a:t>C. Private Governance</a:t>
                      </a:r>
                      <a:endParaRPr kumimoji="0" lang="en-GB"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hMerge="1">
                  <a:txBody>
                    <a:bodyPr/>
                    <a:lstStyle/>
                    <a:p>
                      <a:endParaRPr lang="en-US"/>
                    </a:p>
                  </a:txBody>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chemeClr val="bg1"/>
                          </a:solidFill>
                          <a:effectLst>
                            <a:outerShdw blurRad="38100" dist="38100" dir="2700000" algn="tl">
                              <a:srgbClr val="000000"/>
                            </a:outerShdw>
                          </a:effectLst>
                          <a:latin typeface="Times New Roman" charset="0"/>
                          <a:ea typeface="ＭＳ Ｐゴシック" charset="0"/>
                          <a:cs typeface="Times New Roman" charset="0"/>
                        </a:rPr>
                        <a:t>D.  Indigenous Peoples &amp; Community Governance</a:t>
                      </a:r>
                      <a:endParaRPr kumimoji="0" lang="en-GB"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endParaRPr>
                    </a:p>
                  </a:txBody>
                  <a:tcPr horzOverflow="overflow">
                    <a:lnL w="25400" cap="flat" cmpd="sng" algn="ctr">
                      <a:solidFill>
                        <a:srgbClr val="000000"/>
                      </a:solidFill>
                      <a:prstDash val="solid"/>
                      <a:round/>
                      <a:headEnd type="none" w="med" len="med"/>
                      <a:tailEnd type="none" w="med" len="med"/>
                    </a:lnL>
                    <a:lnR cap="flat">
                      <a:noFill/>
                    </a:lnR>
                    <a:lnT w="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r>
              <a:tr h="1201738">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800" b="1" i="0" u="none" strike="noStrike" cap="none" normalizeH="0" baseline="0">
                          <a:ln>
                            <a:noFill/>
                          </a:ln>
                          <a:solidFill>
                            <a:schemeClr val="bg1"/>
                          </a:solidFill>
                          <a:effectLst>
                            <a:outerShdw blurRad="38100" dist="38100" dir="2700000" algn="tl">
                              <a:srgbClr val="DDDDDD"/>
                            </a:outerShdw>
                          </a:effectLst>
                          <a:latin typeface="Times New Roman" charset="0"/>
                          <a:ea typeface="ＭＳ Ｐゴシック" charset="0"/>
                          <a:cs typeface="Times New Roman" charset="0"/>
                        </a:rPr>
                        <a:t>Federal or national ministry or agency</a:t>
                      </a:r>
                      <a:endParaRPr kumimoji="0" lang="en-GB" sz="18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800" b="1" i="0" u="none" strike="noStrike" cap="none" normalizeH="0" baseline="0">
                          <a:ln>
                            <a:noFill/>
                          </a:ln>
                          <a:solidFill>
                            <a:schemeClr val="bg1"/>
                          </a:solidFill>
                          <a:effectLst>
                            <a:outerShdw blurRad="38100" dist="38100" dir="2700000" algn="tl">
                              <a:srgbClr val="DDDDDD"/>
                            </a:outerShdw>
                          </a:effectLst>
                          <a:latin typeface="Times New Roman" charset="0"/>
                          <a:ea typeface="ＭＳ Ｐゴシック" charset="0"/>
                          <a:cs typeface="Times New Roman" charset="0"/>
                        </a:rPr>
                        <a:t>Local/ municipal ministry or agency in change</a:t>
                      </a:r>
                      <a:endParaRPr kumimoji="0" lang="en-GB" sz="18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800" b="1" i="0" u="none" strike="noStrike" cap="none" normalizeH="0" baseline="0">
                          <a:ln>
                            <a:noFill/>
                          </a:ln>
                          <a:solidFill>
                            <a:schemeClr val="bg1"/>
                          </a:solidFill>
                          <a:effectLst>
                            <a:outerShdw blurRad="38100" dist="38100" dir="2700000" algn="tl">
                              <a:srgbClr val="DDDDDD"/>
                            </a:outerShdw>
                          </a:effectLst>
                          <a:latin typeface="Times New Roman" charset="0"/>
                          <a:ea typeface="ＭＳ Ｐゴシック" charset="0"/>
                          <a:cs typeface="Times New Roman" charset="0"/>
                        </a:rPr>
                        <a:t>Government-delegated management (e.g. to an NGO)</a:t>
                      </a:r>
                      <a:endParaRPr kumimoji="0" lang="en-GB" sz="18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800" b="1" i="0" u="none" strike="noStrike" cap="none" normalizeH="0" baseline="0">
                          <a:ln>
                            <a:noFill/>
                          </a:ln>
                          <a:solidFill>
                            <a:schemeClr val="bg1"/>
                          </a:solidFill>
                          <a:effectLst>
                            <a:outerShdw blurRad="38100" dist="38100" dir="2700000" algn="tl">
                              <a:srgbClr val="DDDDDD"/>
                            </a:outerShdw>
                          </a:effectLst>
                          <a:latin typeface="Times New Roman" charset="0"/>
                          <a:ea typeface="ＭＳ Ｐゴシック" charset="0"/>
                          <a:cs typeface="Times New Roman" charset="0"/>
                        </a:rPr>
                        <a:t>Trans-boundary  management </a:t>
                      </a:r>
                      <a:endParaRPr kumimoji="0" lang="en-GB" sz="18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800" b="1" i="0" u="none" strike="noStrike" cap="none" normalizeH="0" baseline="0">
                          <a:ln>
                            <a:noFill/>
                          </a:ln>
                          <a:solidFill>
                            <a:schemeClr val="bg1"/>
                          </a:solidFill>
                          <a:effectLst>
                            <a:outerShdw blurRad="38100" dist="38100" dir="2700000" algn="tl">
                              <a:srgbClr val="DDDDDD"/>
                            </a:outerShdw>
                          </a:effectLst>
                          <a:latin typeface="Times New Roman" charset="0"/>
                          <a:ea typeface="ＭＳ Ｐゴシック" charset="0"/>
                          <a:cs typeface="Times New Roman" charset="0"/>
                        </a:rPr>
                        <a:t>Collaborative management  (various forms of pluralist influence)</a:t>
                      </a:r>
                      <a:endParaRPr kumimoji="0" lang="en-GB" sz="18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800" b="1" i="0" u="none" strike="noStrike" cap="none" normalizeH="0" baseline="0">
                          <a:ln>
                            <a:noFill/>
                          </a:ln>
                          <a:solidFill>
                            <a:schemeClr val="bg1"/>
                          </a:solidFill>
                          <a:effectLst>
                            <a:outerShdw blurRad="38100" dist="38100" dir="2700000" algn="tl">
                              <a:srgbClr val="DDDDDD"/>
                            </a:outerShdw>
                          </a:effectLst>
                          <a:latin typeface="Times New Roman" charset="0"/>
                          <a:ea typeface="ＭＳ Ｐゴシック" charset="0"/>
                          <a:cs typeface="Times New Roman" charset="0"/>
                        </a:rPr>
                        <a:t>Joint management (pluralist management board)</a:t>
                      </a:r>
                      <a:endParaRPr kumimoji="0" lang="en-GB" sz="18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800" b="1" i="0" u="none" strike="noStrike" cap="none" normalizeH="0" baseline="0">
                          <a:ln>
                            <a:noFill/>
                          </a:ln>
                          <a:solidFill>
                            <a:schemeClr val="bg1"/>
                          </a:solidFill>
                          <a:effectLst>
                            <a:outerShdw blurRad="38100" dist="38100" dir="2700000" algn="tl">
                              <a:srgbClr val="DDDDDD"/>
                            </a:outerShdw>
                          </a:effectLst>
                          <a:latin typeface="Times New Roman" charset="0"/>
                          <a:ea typeface="ＭＳ Ｐゴシック" charset="0"/>
                          <a:cs typeface="Times New Roman" charset="0"/>
                        </a:rPr>
                        <a:t>Declared and run by individual land-owner </a:t>
                      </a:r>
                      <a:endParaRPr kumimoji="0" lang="en-GB" sz="18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800" b="1" i="0" u="none" strike="noStrike" cap="none" normalizeH="0" baseline="0">
                          <a:ln>
                            <a:noFill/>
                          </a:ln>
                          <a:solidFill>
                            <a:schemeClr val="bg1"/>
                          </a:solidFill>
                          <a:effectLst>
                            <a:outerShdw blurRad="38100" dist="38100" dir="2700000" algn="tl">
                              <a:srgbClr val="DDDDDD"/>
                            </a:outerShdw>
                          </a:effectLst>
                          <a:latin typeface="Times New Roman" charset="0"/>
                          <a:ea typeface="ＭＳ Ｐゴシック" charset="0"/>
                          <a:cs typeface="Times New Roman" charset="0"/>
                        </a:rPr>
                        <a:t>…by non-profit organisations (e.g. NGOs, univ. etc.)</a:t>
                      </a:r>
                      <a:endParaRPr kumimoji="0" lang="fr-FR" sz="18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800" b="1" i="0" u="none" strike="noStrike" cap="none" normalizeH="0" baseline="0">
                          <a:ln>
                            <a:noFill/>
                          </a:ln>
                          <a:solidFill>
                            <a:schemeClr val="bg1"/>
                          </a:solidFill>
                          <a:effectLst>
                            <a:outerShdw blurRad="38100" dist="38100" dir="2700000" algn="tl">
                              <a:srgbClr val="DDDDDD"/>
                            </a:outerShdw>
                          </a:effectLst>
                          <a:latin typeface="Times New Roman" charset="0"/>
                          <a:ea typeface="ＭＳ Ｐゴシック" charset="0"/>
                          <a:cs typeface="Times New Roman" charset="0"/>
                        </a:rPr>
                        <a:t>…by for profit organisations (e.g. corporate land-owners )</a:t>
                      </a:r>
                      <a:endParaRPr kumimoji="0" lang="en-GB" sz="18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1" i="0" u="none" strike="noStrike" cap="none" normalizeH="0" baseline="0">
                          <a:ln>
                            <a:noFill/>
                          </a:ln>
                          <a:solidFill>
                            <a:schemeClr val="bg1"/>
                          </a:solidFill>
                          <a:effectLst>
                            <a:outerShdw blurRad="38100" dist="38100" dir="2700000" algn="tl">
                              <a:srgbClr val="000000"/>
                            </a:outerShdw>
                          </a:effectLst>
                          <a:latin typeface="Times New Roman" charset="0"/>
                          <a:ea typeface="ＭＳ Ｐゴシック" charset="0"/>
                          <a:cs typeface="Times New Roman" charset="0"/>
                        </a:rPr>
                        <a:t>Indigenous bio-cultural areas &amp; Territories- declared and run by Indigenous Peoples</a:t>
                      </a:r>
                      <a:endParaRPr kumimoji="0" lang="en-GB" sz="2000" b="0"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1" i="0" u="none" strike="noStrike" cap="none" normalizeH="0" baseline="0">
                          <a:ln>
                            <a:noFill/>
                          </a:ln>
                          <a:solidFill>
                            <a:schemeClr val="bg1"/>
                          </a:solidFill>
                          <a:effectLst>
                            <a:outerShdw blurRad="38100" dist="38100" dir="2700000" algn="tl">
                              <a:srgbClr val="000000"/>
                            </a:outerShdw>
                          </a:effectLst>
                          <a:latin typeface="Times New Roman" charset="0"/>
                          <a:ea typeface="ＭＳ Ｐゴシック" charset="0"/>
                          <a:cs typeface="Times New Roman" charset="0"/>
                        </a:rPr>
                        <a:t>Community Conserved Areas - declared and run by traditional peoples and local communities</a:t>
                      </a:r>
                      <a:endParaRPr kumimoji="0" lang="en-GB" sz="2000" b="0"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655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a:ln>
                            <a:noFill/>
                          </a:ln>
                          <a:solidFill>
                            <a:schemeClr val="bg1"/>
                          </a:solidFill>
                          <a:effectLst>
                            <a:outerShdw blurRad="38100" dist="38100" dir="2700000" algn="tl">
                              <a:srgbClr val="000000"/>
                            </a:outerShdw>
                          </a:effectLst>
                          <a:latin typeface="Times New Roman" charset="0"/>
                          <a:ea typeface="ＭＳ Ｐゴシック" charset="0"/>
                          <a:cs typeface="Times New Roman" charset="0"/>
                        </a:rPr>
                        <a:t>I - Strict Nature Reserve/ Wilderness Area</a:t>
                      </a:r>
                      <a:endParaRPr kumimoji="0" lang="en-GB" sz="1600" b="0"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1028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a:ln>
                            <a:noFill/>
                          </a:ln>
                          <a:solidFill>
                            <a:schemeClr val="bg1"/>
                          </a:solidFill>
                          <a:effectLst>
                            <a:outerShdw blurRad="38100" dist="38100" dir="2700000" algn="tl">
                              <a:srgbClr val="000000"/>
                            </a:outerShdw>
                          </a:effectLst>
                          <a:latin typeface="Times New Roman" charset="0"/>
                          <a:ea typeface="ＭＳ Ｐゴシック" charset="0"/>
                          <a:cs typeface="Times New Roman" charset="0"/>
                        </a:rPr>
                        <a:t>II – National Park (ecosystem protection;  protection of cultural values)</a:t>
                      </a:r>
                      <a:endParaRPr kumimoji="0" lang="en-GB" sz="1600" b="0"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528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a:ln>
                            <a:noFill/>
                          </a:ln>
                          <a:solidFill>
                            <a:schemeClr val="bg1"/>
                          </a:solidFill>
                          <a:effectLst>
                            <a:outerShdw blurRad="38100" dist="38100" dir="2700000" algn="tl">
                              <a:srgbClr val="000000"/>
                            </a:outerShdw>
                          </a:effectLst>
                          <a:latin typeface="Times New Roman" charset="0"/>
                          <a:ea typeface="ＭＳ Ｐゴシック" charset="0"/>
                          <a:cs typeface="Times New Roman" charset="0"/>
                        </a:rPr>
                        <a:t>III – Natural Monument</a:t>
                      </a:r>
                      <a:endParaRPr kumimoji="0" lang="en-GB" sz="1600" b="0"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654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a:ln>
                            <a:noFill/>
                          </a:ln>
                          <a:solidFill>
                            <a:schemeClr val="bg1"/>
                          </a:solidFill>
                          <a:effectLst>
                            <a:outerShdw blurRad="38100" dist="38100" dir="2700000" algn="tl">
                              <a:srgbClr val="000000"/>
                            </a:outerShdw>
                          </a:effectLst>
                          <a:latin typeface="Times New Roman" charset="0"/>
                          <a:ea typeface="ＭＳ Ｐゴシック" charset="0"/>
                          <a:cs typeface="Times New Roman" charset="0"/>
                        </a:rPr>
                        <a:t>IV – Habitat/ Species Management </a:t>
                      </a:r>
                      <a:endParaRPr kumimoji="0" lang="en-GB" sz="1600" b="0"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655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a:ln>
                            <a:noFill/>
                          </a:ln>
                          <a:solidFill>
                            <a:schemeClr val="bg1"/>
                          </a:solidFill>
                          <a:effectLst>
                            <a:outerShdw blurRad="38100" dist="38100" dir="2700000" algn="tl">
                              <a:srgbClr val="000000"/>
                            </a:outerShdw>
                          </a:effectLst>
                          <a:latin typeface="Times New Roman" charset="0"/>
                          <a:ea typeface="ＭＳ Ｐゴシック" charset="0"/>
                          <a:cs typeface="Times New Roman" charset="0"/>
                        </a:rPr>
                        <a:t>V – Protected Landscape/ Seascape</a:t>
                      </a:r>
                      <a:endParaRPr kumimoji="0" lang="en-GB" sz="1600" b="0"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5000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a:ln>
                            <a:noFill/>
                          </a:ln>
                          <a:solidFill>
                            <a:schemeClr val="bg1"/>
                          </a:solidFill>
                          <a:effectLst>
                            <a:outerShdw blurRad="38100" dist="38100" dir="2700000" algn="tl">
                              <a:srgbClr val="000000"/>
                            </a:outerShdw>
                          </a:effectLst>
                          <a:latin typeface="Times New Roman" charset="0"/>
                          <a:ea typeface="ＭＳ Ｐゴシック" charset="0"/>
                          <a:cs typeface="Times New Roman" charset="0"/>
                        </a:rPr>
                        <a:t>VI – Managed Resource </a:t>
                      </a:r>
                      <a:endParaRPr kumimoji="0" lang="en-GB" sz="1600" b="0"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400" b="0"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accent1"/>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3501"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1219200" cy="81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03494" name="Picture 6" descr="Dolomiti d'Ampezzo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1963" y="0"/>
            <a:ext cx="2327275" cy="3519488"/>
          </a:xfrm>
          <a:prstGeom prst="rect">
            <a:avLst/>
          </a:prstGeom>
          <a:noFill/>
          <a:extLst>
            <a:ext uri="{909E8E84-426E-40dd-AFC4-6F175D3DCCD1}">
              <a14:hiddenFill xmlns:a14="http://schemas.microsoft.com/office/drawing/2010/main">
                <a:solidFill>
                  <a:srgbClr val="FFFFFF"/>
                </a:solidFill>
              </a14:hiddenFill>
            </a:ext>
          </a:extLst>
        </p:spPr>
      </p:pic>
      <p:sp>
        <p:nvSpPr>
          <p:cNvPr id="703490" name="Rectangle 2"/>
          <p:cNvSpPr>
            <a:spLocks noGrp="1" noChangeArrowheads="1"/>
          </p:cNvSpPr>
          <p:nvPr>
            <p:ph type="ctrTitle"/>
          </p:nvPr>
        </p:nvSpPr>
        <p:spPr>
          <a:xfrm>
            <a:off x="838200" y="1600200"/>
            <a:ext cx="8229600" cy="1828800"/>
          </a:xfrm>
        </p:spPr>
        <p:txBody>
          <a:bodyPr/>
          <a:lstStyle/>
          <a:p>
            <a:r>
              <a:rPr lang="en-US" sz="3400"/>
              <a:t>Indigenous peoples and local  community conserved territories and areas (ICCAs) </a:t>
            </a:r>
            <a:endParaRPr lang="en-US"/>
          </a:p>
        </p:txBody>
      </p:sp>
      <p:sp>
        <p:nvSpPr>
          <p:cNvPr id="703491" name="Rectangle 3"/>
          <p:cNvSpPr>
            <a:spLocks noGrp="1" noChangeArrowheads="1"/>
          </p:cNvSpPr>
          <p:nvPr>
            <p:ph type="subTitle" idx="1"/>
          </p:nvPr>
        </p:nvSpPr>
        <p:spPr>
          <a:xfrm>
            <a:off x="152400" y="3276600"/>
            <a:ext cx="6400800" cy="1752600"/>
          </a:xfrm>
        </p:spPr>
        <p:txBody>
          <a:bodyPr/>
          <a:lstStyle/>
          <a:p>
            <a:pPr algn="l">
              <a:lnSpc>
                <a:spcPct val="80000"/>
              </a:lnSpc>
            </a:pPr>
            <a:r>
              <a:rPr lang="en-GB" sz="2200"/>
              <a:t>natural and modified </a:t>
            </a:r>
            <a:r>
              <a:rPr lang="en-GB" sz="2200">
                <a:solidFill>
                  <a:srgbClr val="FFFF00"/>
                </a:solidFill>
              </a:rPr>
              <a:t>ecosystems</a:t>
            </a:r>
            <a:r>
              <a:rPr lang="en-GB" sz="2200"/>
              <a:t> </a:t>
            </a:r>
          </a:p>
          <a:p>
            <a:pPr algn="l">
              <a:lnSpc>
                <a:spcPct val="80000"/>
              </a:lnSpc>
            </a:pPr>
            <a:r>
              <a:rPr lang="en-GB" sz="2200"/>
              <a:t>with significant </a:t>
            </a:r>
            <a:r>
              <a:rPr lang="en-GB" sz="2200">
                <a:solidFill>
                  <a:srgbClr val="FFFF00"/>
                </a:solidFill>
              </a:rPr>
              <a:t>biodiversity</a:t>
            </a:r>
            <a:r>
              <a:rPr lang="en-GB" sz="2200"/>
              <a:t>, ecological functions and </a:t>
            </a:r>
            <a:r>
              <a:rPr lang="en-GB" sz="2200">
                <a:solidFill>
                  <a:srgbClr val="FFFF00"/>
                </a:solidFill>
              </a:rPr>
              <a:t>cultural</a:t>
            </a:r>
            <a:r>
              <a:rPr lang="en-GB" sz="2200"/>
              <a:t> values </a:t>
            </a:r>
          </a:p>
          <a:p>
            <a:pPr algn="l">
              <a:lnSpc>
                <a:spcPct val="80000"/>
              </a:lnSpc>
            </a:pPr>
            <a:r>
              <a:rPr lang="en-GB" sz="2200">
                <a:solidFill>
                  <a:srgbClr val="FFFF00"/>
                </a:solidFill>
              </a:rPr>
              <a:t>voluntarily</a:t>
            </a:r>
            <a:r>
              <a:rPr lang="en-GB" sz="2200"/>
              <a:t> conserved by </a:t>
            </a:r>
            <a:r>
              <a:rPr lang="en-GB" sz="2200">
                <a:solidFill>
                  <a:srgbClr val="FFFF00"/>
                </a:solidFill>
              </a:rPr>
              <a:t>indigenous peoples</a:t>
            </a:r>
            <a:r>
              <a:rPr lang="en-GB" sz="2200"/>
              <a:t> and </a:t>
            </a:r>
            <a:r>
              <a:rPr lang="en-GB" sz="2200">
                <a:solidFill>
                  <a:srgbClr val="FFFF00"/>
                </a:solidFill>
              </a:rPr>
              <a:t>local communities</a:t>
            </a:r>
            <a:r>
              <a:rPr lang="en-GB" sz="2200"/>
              <a:t> </a:t>
            </a:r>
          </a:p>
          <a:p>
            <a:pPr algn="l">
              <a:lnSpc>
                <a:spcPct val="80000"/>
              </a:lnSpc>
            </a:pPr>
            <a:r>
              <a:rPr lang="en-GB" sz="2200"/>
              <a:t>through </a:t>
            </a:r>
            <a:r>
              <a:rPr lang="en-GB" sz="2200">
                <a:solidFill>
                  <a:srgbClr val="FFFF00"/>
                </a:solidFill>
              </a:rPr>
              <a:t>customary</a:t>
            </a:r>
            <a:r>
              <a:rPr lang="en-GB" sz="2200"/>
              <a:t> laws or other effective </a:t>
            </a:r>
            <a:r>
              <a:rPr lang="en-GB" sz="2200">
                <a:solidFill>
                  <a:srgbClr val="FFFF00"/>
                </a:solidFill>
              </a:rPr>
              <a:t>means</a:t>
            </a:r>
            <a:endParaRPr lang="fr-FR" sz="2200"/>
          </a:p>
          <a:p>
            <a:pPr algn="l">
              <a:lnSpc>
                <a:spcPct val="90000"/>
              </a:lnSpc>
            </a:pPr>
            <a:endParaRPr lang="en-US" sz="2200"/>
          </a:p>
        </p:txBody>
      </p:sp>
      <p:pic>
        <p:nvPicPr>
          <p:cNvPr id="7034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214938"/>
            <a:ext cx="2728913" cy="164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034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5029200"/>
            <a:ext cx="243363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0349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5181600"/>
            <a:ext cx="2286000" cy="1711325"/>
          </a:xfrm>
          <a:prstGeom prst="rect">
            <a:avLst/>
          </a:prstGeom>
          <a:noFill/>
          <a:extLst>
            <a:ext uri="{909E8E84-426E-40dd-AFC4-6F175D3DCCD1}">
              <a14:hiddenFill xmlns:a14="http://schemas.microsoft.com/office/drawing/2010/main">
                <a:solidFill>
                  <a:srgbClr val="FFFFFF"/>
                </a:solidFill>
              </a14:hiddenFill>
            </a:ext>
          </a:extLst>
        </p:spPr>
      </p:pic>
      <p:pic>
        <p:nvPicPr>
          <p:cNvPr id="70349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743200" cy="183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0349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0"/>
            <a:ext cx="2614613" cy="190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03498" name="Picture 10" descr="fernando tiburcio croppe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67000" y="0"/>
            <a:ext cx="1954213" cy="1774825"/>
          </a:xfrm>
          <a:prstGeom prst="rect">
            <a:avLst/>
          </a:prstGeom>
          <a:noFill/>
          <a:extLst>
            <a:ext uri="{909E8E84-426E-40dd-AFC4-6F175D3DCCD1}">
              <a14:hiddenFill xmlns:a14="http://schemas.microsoft.com/office/drawing/2010/main">
                <a:solidFill>
                  <a:srgbClr val="FFFFFF"/>
                </a:solidFill>
              </a14:hiddenFill>
            </a:ext>
          </a:extLst>
        </p:spPr>
      </p:pic>
      <p:pic>
        <p:nvPicPr>
          <p:cNvPr id="703499" name="Picture 11" descr="Paruku google map"/>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00600" y="5181600"/>
            <a:ext cx="19050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703500"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08788" y="3505200"/>
            <a:ext cx="2335212"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4"/>
          <p:cNvSpPr>
            <a:spLocks noGrp="1" noChangeArrowheads="1"/>
          </p:cNvSpPr>
          <p:nvPr>
            <p:ph type="subTitle" idx="4294967295"/>
          </p:nvPr>
        </p:nvSpPr>
        <p:spPr>
          <a:xfrm>
            <a:off x="2667000" y="1268413"/>
            <a:ext cx="2376488" cy="2160587"/>
          </a:xfrm>
        </p:spPr>
        <p:txBody>
          <a:bodyPr/>
          <a:lstStyle/>
          <a:p>
            <a:pPr marL="0" indent="0" algn="r">
              <a:lnSpc>
                <a:spcPct val="80000"/>
              </a:lnSpc>
              <a:buFont typeface="Wingdings" charset="0"/>
              <a:buNone/>
            </a:pPr>
            <a:r>
              <a:rPr lang="en-US" sz="3800">
                <a:solidFill>
                  <a:schemeClr val="hlink"/>
                </a:solidFill>
                <a:latin typeface="Verdana" charset="0"/>
              </a:rPr>
              <a:t>sacred natural sites…</a:t>
            </a:r>
          </a:p>
        </p:txBody>
      </p:sp>
      <p:pic>
        <p:nvPicPr>
          <p:cNvPr id="79155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3836988"/>
            <a:ext cx="3851275"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1557" name="Rectangle 6"/>
          <p:cNvSpPr>
            <a:spLocks noChangeArrowheads="1"/>
          </p:cNvSpPr>
          <p:nvPr/>
        </p:nvSpPr>
        <p:spPr bwMode="auto">
          <a:xfrm>
            <a:off x="5033963" y="6437313"/>
            <a:ext cx="4110037"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ts val="200"/>
              </a:spcBef>
              <a:spcAft>
                <a:spcPts val="200"/>
              </a:spcAft>
            </a:pPr>
            <a:r>
              <a:rPr lang="en-US" sz="1400"/>
              <a:t>Sacred lake, Indian Himalaya © Pankaj Sekhsaria</a:t>
            </a:r>
          </a:p>
        </p:txBody>
      </p:sp>
      <p:sp>
        <p:nvSpPr>
          <p:cNvPr id="791558" name="Rectangle 7"/>
          <p:cNvSpPr>
            <a:spLocks noChangeArrowheads="1"/>
          </p:cNvSpPr>
          <p:nvPr/>
        </p:nvSpPr>
        <p:spPr bwMode="auto">
          <a:xfrm>
            <a:off x="2843213" y="3573463"/>
            <a:ext cx="1912937"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ts val="200"/>
              </a:spcBef>
              <a:spcAft>
                <a:spcPts val="200"/>
              </a:spcAft>
            </a:pPr>
            <a:r>
              <a:rPr lang="en-GB" sz="1400"/>
              <a:t>Chizire sacred forest</a:t>
            </a:r>
            <a:r>
              <a:rPr lang="en-US" sz="1400"/>
              <a:t>, </a:t>
            </a:r>
          </a:p>
          <a:p>
            <a:pPr>
              <a:spcBef>
                <a:spcPts val="200"/>
              </a:spcBef>
              <a:spcAft>
                <a:spcPts val="200"/>
              </a:spcAft>
            </a:pPr>
            <a:r>
              <a:rPr lang="en-US" sz="1400"/>
              <a:t>Zimbabwe</a:t>
            </a:r>
          </a:p>
        </p:txBody>
      </p:sp>
      <p:sp>
        <p:nvSpPr>
          <p:cNvPr id="791559" name="Rectangle 8"/>
          <p:cNvSpPr>
            <a:spLocks noChangeArrowheads="1"/>
          </p:cNvSpPr>
          <p:nvPr/>
        </p:nvSpPr>
        <p:spPr bwMode="auto">
          <a:xfrm>
            <a:off x="5867400" y="1295400"/>
            <a:ext cx="314007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ts val="200"/>
              </a:spcBef>
              <a:spcAft>
                <a:spcPts val="200"/>
              </a:spcAft>
            </a:pPr>
            <a:r>
              <a:rPr lang="en-US" sz="1400"/>
              <a:t>Sacred bolon in Kawawana, Senegal </a:t>
            </a:r>
          </a:p>
          <a:p>
            <a:pPr>
              <a:spcBef>
                <a:spcPts val="200"/>
              </a:spcBef>
              <a:spcAft>
                <a:spcPts val="200"/>
              </a:spcAft>
            </a:pPr>
            <a:r>
              <a:rPr lang="en-US" sz="1400"/>
              <a:t>© Christian Chatelain </a:t>
            </a:r>
          </a:p>
        </p:txBody>
      </p:sp>
      <p:pic>
        <p:nvPicPr>
          <p:cNvPr id="791561" name="Picture 10" descr="zc111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84313"/>
            <a:ext cx="280352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1562" name="Rectangle 11"/>
          <p:cNvSpPr>
            <a:spLocks noChangeArrowheads="1"/>
          </p:cNvSpPr>
          <p:nvPr/>
        </p:nvSpPr>
        <p:spPr bwMode="auto">
          <a:xfrm>
            <a:off x="366713" y="5561013"/>
            <a:ext cx="18415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ts val="200"/>
              </a:spcBef>
              <a:spcAft>
                <a:spcPts val="200"/>
              </a:spcAft>
            </a:pPr>
            <a:endParaRPr lang="fr-FR" sz="1400"/>
          </a:p>
        </p:txBody>
      </p:sp>
      <p:sp>
        <p:nvSpPr>
          <p:cNvPr id="57351" name="Rectangle 7"/>
          <p:cNvSpPr>
            <a:spLocks noChangeArrowheads="1"/>
          </p:cNvSpPr>
          <p:nvPr/>
        </p:nvSpPr>
        <p:spPr bwMode="auto">
          <a:xfrm>
            <a:off x="-87313" y="-523875"/>
            <a:ext cx="7631113" cy="981075"/>
          </a:xfrm>
          <a:prstGeom prst="rect">
            <a:avLst/>
          </a:prstGeom>
          <a:noFill/>
          <a:ln w="9525">
            <a:noFill/>
            <a:miter lim="800000"/>
            <a:headEnd/>
            <a:tailEnd/>
          </a:ln>
          <a:effectLst/>
        </p:spPr>
        <p:txBody>
          <a:bodyPr anchor="b" anchorCtr="1"/>
          <a:lstStyle/>
          <a:p>
            <a:pPr algn="ctr" eaLnBrk="1" hangingPunct="1"/>
            <a:r>
              <a:rPr lang="en-US" sz="2400">
                <a:effectLst>
                  <a:outerShdw blurRad="38100" dist="38100" dir="2700000" algn="tl">
                    <a:srgbClr val="000000"/>
                  </a:outerShdw>
                </a:effectLst>
                <a:latin typeface="Tahoma" charset="0"/>
              </a:rPr>
              <a:t>Global diversity of ICCAs</a:t>
            </a:r>
            <a:r>
              <a:rPr lang="en-US" sz="2000">
                <a:effectLst>
                  <a:outerShdw blurRad="38100" dist="38100" dir="2700000" algn="tl">
                    <a:srgbClr val="000000"/>
                  </a:outerShdw>
                </a:effectLst>
                <a:latin typeface="Tahoma" charset="0"/>
              </a:rPr>
              <a:t>...</a:t>
            </a:r>
          </a:p>
        </p:txBody>
      </p:sp>
      <p:pic>
        <p:nvPicPr>
          <p:cNvPr id="791564" name="Picture 4" descr="DSCN009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4183063"/>
            <a:ext cx="3317875"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1565" name="Rectangle 13"/>
          <p:cNvSpPr>
            <a:spLocks noChangeArrowheads="1"/>
          </p:cNvSpPr>
          <p:nvPr/>
        </p:nvSpPr>
        <p:spPr bwMode="auto">
          <a:xfrm>
            <a:off x="304800" y="5654675"/>
            <a:ext cx="175260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400"/>
              <a:t>Sacred hill tops,  Tibet, China © Grazia Borrini-Feyerabend</a:t>
            </a:r>
          </a:p>
        </p:txBody>
      </p:sp>
      <p:pic>
        <p:nvPicPr>
          <p:cNvPr id="791566"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5200" y="1828800"/>
            <a:ext cx="3098800" cy="206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4" name="Text Box 1026"/>
          <p:cNvSpPr txBox="1">
            <a:spLocks noChangeArrowheads="1"/>
          </p:cNvSpPr>
          <p:nvPr/>
        </p:nvSpPr>
        <p:spPr bwMode="auto">
          <a:xfrm>
            <a:off x="0" y="6200775"/>
            <a:ext cx="33528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b="1">
                <a:solidFill>
                  <a:schemeClr val="accent1"/>
                </a:solidFill>
                <a:latin typeface="Times New Roman" charset="0"/>
              </a:rPr>
              <a:t>Traditional heronry, Kokare  Bellure, India © Ashish Kothari</a:t>
            </a:r>
            <a:endParaRPr lang="en-US" sz="1600" b="1">
              <a:solidFill>
                <a:srgbClr val="990099"/>
              </a:solidFill>
              <a:latin typeface="Times New Roman" charset="0"/>
            </a:endParaRPr>
          </a:p>
        </p:txBody>
      </p:sp>
      <p:sp>
        <p:nvSpPr>
          <p:cNvPr id="837635" name="Text Box 1027"/>
          <p:cNvSpPr txBox="1">
            <a:spLocks noChangeArrowheads="1"/>
          </p:cNvSpPr>
          <p:nvPr/>
        </p:nvSpPr>
        <p:spPr bwMode="auto">
          <a:xfrm>
            <a:off x="5715000" y="2667000"/>
            <a:ext cx="35052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b="1">
                <a:latin typeface="Times New Roman" charset="0"/>
              </a:rPr>
              <a:t>Demoiselle cranes, Kheechan village, India © Asad Rahmani </a:t>
            </a:r>
          </a:p>
        </p:txBody>
      </p:sp>
      <p:sp>
        <p:nvSpPr>
          <p:cNvPr id="837636" name="Text Box 1028"/>
          <p:cNvSpPr txBox="1">
            <a:spLocks noChangeArrowheads="1"/>
          </p:cNvSpPr>
          <p:nvPr/>
        </p:nvSpPr>
        <p:spPr bwMode="auto">
          <a:xfrm>
            <a:off x="3124200" y="1981200"/>
            <a:ext cx="2667000" cy="226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4000">
                <a:solidFill>
                  <a:srgbClr val="FF0000"/>
                </a:solidFill>
                <a:latin typeface="Times New Roman" charset="0"/>
              </a:rPr>
              <a:t>Wildlife populations</a:t>
            </a:r>
          </a:p>
          <a:p>
            <a:pPr>
              <a:spcBef>
                <a:spcPct val="50000"/>
              </a:spcBef>
            </a:pPr>
            <a:r>
              <a:rPr lang="en-US" sz="2500">
                <a:solidFill>
                  <a:srgbClr val="FF0000"/>
                </a:solidFill>
                <a:latin typeface="Times New Roman" charset="0"/>
              </a:rPr>
              <a:t>nesting, roosting, feeding habitats</a:t>
            </a:r>
          </a:p>
        </p:txBody>
      </p:sp>
      <p:sp>
        <p:nvSpPr>
          <p:cNvPr id="837637" name="Text Box 1029"/>
          <p:cNvSpPr txBox="1">
            <a:spLocks noChangeArrowheads="1"/>
          </p:cNvSpPr>
          <p:nvPr/>
        </p:nvSpPr>
        <p:spPr bwMode="auto">
          <a:xfrm>
            <a:off x="6172200" y="6019800"/>
            <a:ext cx="33528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b="1">
                <a:solidFill>
                  <a:srgbClr val="990099"/>
                </a:solidFill>
                <a:latin typeface="Times New Roman" charset="0"/>
              </a:rPr>
              <a:t>Indigenous ranger at Mapoon rescuing sea turtle, Australia © Craig Wheeler  </a:t>
            </a:r>
          </a:p>
        </p:txBody>
      </p:sp>
      <p:pic>
        <p:nvPicPr>
          <p:cNvPr id="837639" name="Picture 1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2895600"/>
            <a:ext cx="2082800" cy="3352800"/>
          </a:xfrm>
          <a:prstGeom prst="rect">
            <a:avLst/>
          </a:prstGeom>
          <a:noFill/>
          <a:extLst>
            <a:ext uri="{909E8E84-426E-40dd-AFC4-6F175D3DCCD1}">
              <a14:hiddenFill xmlns:a14="http://schemas.microsoft.com/office/drawing/2010/main">
                <a:solidFill>
                  <a:srgbClr val="FFFFFF"/>
                </a:solidFill>
              </a14:hiddenFill>
            </a:ext>
          </a:extLst>
        </p:spPr>
      </p:pic>
      <p:sp>
        <p:nvSpPr>
          <p:cNvPr id="837641" name="Rectangle 1033"/>
          <p:cNvSpPr>
            <a:spLocks noChangeArrowheads="1"/>
          </p:cNvSpPr>
          <p:nvPr/>
        </p:nvSpPr>
        <p:spPr bwMode="auto">
          <a:xfrm>
            <a:off x="1905000" y="0"/>
            <a:ext cx="3440113"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200">
                <a:effectLst>
                  <a:outerShdw blurRad="38100" dist="38100" dir="2700000" algn="tl">
                    <a:srgbClr val="000000"/>
                  </a:outerShdw>
                </a:effectLst>
                <a:latin typeface="Tahoma" charset="0"/>
              </a:rPr>
              <a:t>Global diversity of ICCAs…</a:t>
            </a:r>
          </a:p>
        </p:txBody>
      </p:sp>
      <p:pic>
        <p:nvPicPr>
          <p:cNvPr id="837644" name="Picture 10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200"/>
            <a:ext cx="3048000" cy="203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37645" name="Text Box 1037"/>
          <p:cNvSpPr txBox="1">
            <a:spLocks noChangeArrowheads="1"/>
          </p:cNvSpPr>
          <p:nvPr/>
        </p:nvSpPr>
        <p:spPr bwMode="auto">
          <a:xfrm>
            <a:off x="0" y="2454275"/>
            <a:ext cx="36576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a:latin typeface="Lucida Grande" charset="0"/>
              </a:rPr>
              <a:t>Community-protected Markhor at Torgarh, Pakistan © Tahir Rasheed</a:t>
            </a:r>
          </a:p>
        </p:txBody>
      </p:sp>
      <p:pic>
        <p:nvPicPr>
          <p:cNvPr id="837646" name="Picture 10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733800"/>
            <a:ext cx="2971800" cy="223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37647" name="Picture 103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406400"/>
            <a:ext cx="3276600" cy="218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37648" name="Picture 10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4997450"/>
            <a:ext cx="2667000" cy="178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37649" name="Text Box 1041"/>
          <p:cNvSpPr txBox="1">
            <a:spLocks noChangeArrowheads="1"/>
          </p:cNvSpPr>
          <p:nvPr/>
        </p:nvSpPr>
        <p:spPr bwMode="auto">
          <a:xfrm>
            <a:off x="2819400" y="4419600"/>
            <a:ext cx="28956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a:latin typeface="Lucida Grande" charset="0"/>
              </a:rPr>
              <a:t>Slender loris, Nagavali villages, India © Ashish Kothari</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body" sz="half" idx="1"/>
          </p:nvPr>
        </p:nvSpPr>
        <p:spPr>
          <a:xfrm>
            <a:off x="-36513" y="44450"/>
            <a:ext cx="8856663" cy="2317750"/>
          </a:xfrm>
        </p:spPr>
        <p:txBody>
          <a:bodyPr/>
          <a:lstStyle/>
          <a:p>
            <a:pPr eaLnBrk="1" hangingPunct="1">
              <a:spcBef>
                <a:spcPct val="50000"/>
              </a:spcBef>
            </a:pPr>
            <a:r>
              <a:rPr lang="en-GB" sz="2400" dirty="0">
                <a:latin typeface="Tahoma" charset="0"/>
                <a:cs typeface="Arial" charset="0"/>
              </a:rPr>
              <a:t>Through millennia, the </a:t>
            </a:r>
            <a:r>
              <a:rPr lang="en-GB" sz="2400" dirty="0">
                <a:solidFill>
                  <a:schemeClr val="hlink"/>
                </a:solidFill>
                <a:latin typeface="Tahoma" charset="0"/>
                <a:cs typeface="Arial" charset="0"/>
              </a:rPr>
              <a:t>main decision makers</a:t>
            </a:r>
            <a:r>
              <a:rPr lang="en-GB" sz="2400" dirty="0">
                <a:latin typeface="Tahoma" charset="0"/>
                <a:cs typeface="Arial" charset="0"/>
              </a:rPr>
              <a:t> and </a:t>
            </a:r>
            <a:r>
              <a:rPr lang="ja-JP" altLang="en-GB" sz="2400" dirty="0">
                <a:solidFill>
                  <a:schemeClr val="hlink"/>
                </a:solidFill>
                <a:latin typeface="Tahoma" charset="0"/>
                <a:cs typeface="Arial" charset="0"/>
              </a:rPr>
              <a:t>“</a:t>
            </a:r>
            <a:r>
              <a:rPr lang="en-GB" sz="2400" dirty="0">
                <a:solidFill>
                  <a:schemeClr val="hlink"/>
                </a:solidFill>
                <a:latin typeface="Tahoma" charset="0"/>
                <a:cs typeface="Arial" charset="0"/>
              </a:rPr>
              <a:t>managers</a:t>
            </a:r>
            <a:r>
              <a:rPr lang="ja-JP" altLang="en-GB" sz="2400" dirty="0">
                <a:solidFill>
                  <a:schemeClr val="hlink"/>
                </a:solidFill>
                <a:latin typeface="Tahoma" charset="0"/>
                <a:cs typeface="Arial" charset="0"/>
              </a:rPr>
              <a:t>”</a:t>
            </a:r>
            <a:r>
              <a:rPr lang="en-GB" sz="2400" dirty="0">
                <a:latin typeface="Tahoma" charset="0"/>
                <a:cs typeface="Arial" charset="0"/>
              </a:rPr>
              <a:t> about natural resources have been </a:t>
            </a:r>
            <a:r>
              <a:rPr lang="en-GB" sz="2400" dirty="0">
                <a:solidFill>
                  <a:schemeClr val="hlink"/>
                </a:solidFill>
                <a:latin typeface="Tahoma" charset="0"/>
                <a:cs typeface="Arial" charset="0"/>
              </a:rPr>
              <a:t>human communities</a:t>
            </a:r>
            <a:r>
              <a:rPr lang="en-GB" sz="2400" dirty="0">
                <a:latin typeface="Tahoma" charset="0"/>
                <a:cs typeface="Arial" charset="0"/>
              </a:rPr>
              <a:t> (gatherers, hunters, herders, peasants, </a:t>
            </a:r>
            <a:r>
              <a:rPr lang="en-GB" sz="2400" dirty="0" err="1">
                <a:latin typeface="Tahoma" charset="0"/>
                <a:cs typeface="Arial" charset="0"/>
              </a:rPr>
              <a:t>fisherfolk</a:t>
            </a:r>
            <a:r>
              <a:rPr lang="en-GB" sz="2400" dirty="0">
                <a:latin typeface="Tahoma" charset="0"/>
                <a:cs typeface="Arial" charset="0"/>
              </a:rPr>
              <a:t>, forest </a:t>
            </a:r>
            <a:r>
              <a:rPr lang="en-GB" sz="2400" dirty="0" smtClean="0">
                <a:latin typeface="Tahoma" charset="0"/>
                <a:cs typeface="Arial" charset="0"/>
              </a:rPr>
              <a:t>users</a:t>
            </a:r>
            <a:r>
              <a:rPr lang="en-GB" sz="2400" dirty="0">
                <a:latin typeface="Tahoma" charset="0"/>
                <a:cs typeface="Arial" charset="0"/>
              </a:rPr>
              <a:t> </a:t>
            </a:r>
            <a:r>
              <a:rPr lang="en-GB" sz="2400" dirty="0" smtClean="0">
                <a:latin typeface="Tahoma" charset="0"/>
                <a:cs typeface="Arial" charset="0"/>
              </a:rPr>
              <a:t>…</a:t>
            </a:r>
            <a:r>
              <a:rPr lang="en-GB" sz="2400" dirty="0">
                <a:latin typeface="Tahoma" charset="0"/>
                <a:cs typeface="Arial" charset="0"/>
              </a:rPr>
              <a:t>)</a:t>
            </a:r>
          </a:p>
          <a:p>
            <a:pPr eaLnBrk="1" hangingPunct="1">
              <a:spcBef>
                <a:spcPct val="50000"/>
              </a:spcBef>
            </a:pPr>
            <a:endParaRPr lang="en-GB" sz="2400" dirty="0">
              <a:solidFill>
                <a:schemeClr val="hlink"/>
              </a:solidFill>
              <a:latin typeface="Tahoma" charset="0"/>
              <a:cs typeface="Arial" charset="0"/>
            </a:endParaRPr>
          </a:p>
          <a:p>
            <a:pPr eaLnBrk="1" hangingPunct="1"/>
            <a:endParaRPr lang="en-GB" sz="2400" dirty="0">
              <a:latin typeface="Tahoma" charset="0"/>
              <a:cs typeface="Arial" charset="0"/>
            </a:endParaRPr>
          </a:p>
        </p:txBody>
      </p:sp>
      <p:pic>
        <p:nvPicPr>
          <p:cNvPr id="5123" name="Picture 3" descr="les chapeaux"/>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3162300" y="1628800"/>
            <a:ext cx="5905500" cy="3506787"/>
          </a:xfrm>
          <a:noFill/>
          <a:extLst>
            <a:ext uri="{909E8E84-426E-40dd-AFC4-6F175D3DCCD1}">
              <a14:hiddenFill xmlns:a14="http://schemas.microsoft.com/office/drawing/2010/main">
                <a:solidFill>
                  <a:srgbClr val="FFFFFF"/>
                </a:solidFill>
              </a14:hiddenFill>
            </a:ext>
          </a:extLst>
        </p:spPr>
      </p:pic>
      <p:sp>
        <p:nvSpPr>
          <p:cNvPr id="38917" name="Rectangle 5"/>
          <p:cNvSpPr>
            <a:spLocks noChangeArrowheads="1"/>
          </p:cNvSpPr>
          <p:nvPr/>
        </p:nvSpPr>
        <p:spPr bwMode="auto">
          <a:xfrm>
            <a:off x="-31750" y="4797153"/>
            <a:ext cx="8276158" cy="1800199"/>
          </a:xfrm>
          <a:prstGeom prst="rect">
            <a:avLst/>
          </a:prstGeom>
          <a:noFill/>
          <a:ln w="9525">
            <a:noFill/>
            <a:miter lim="800000"/>
            <a:headEnd/>
            <a:tailEnd/>
          </a:ln>
          <a:effectLst/>
        </p:spPr>
        <p:txBody>
          <a:bodyPr/>
          <a:lstStyle/>
          <a:p>
            <a:pPr marL="342900" indent="-342900">
              <a:spcBef>
                <a:spcPct val="50000"/>
              </a:spcBef>
              <a:buClr>
                <a:schemeClr val="hlink"/>
              </a:buClr>
              <a:buSzPct val="80000"/>
              <a:buFont typeface="Wingdings" pitchFamily="2" charset="2"/>
              <a:buChar char="n"/>
              <a:defRPr/>
            </a:pPr>
            <a:endParaRPr lang="en-GB" sz="2400" dirty="0">
              <a:effectLst>
                <a:outerShdw blurRad="38100" dist="38100" dir="2700000" algn="tl">
                  <a:srgbClr val="000000"/>
                </a:outerShdw>
              </a:effectLst>
              <a:latin typeface="Tahoma" pitchFamily="34" charset="0"/>
              <a:ea typeface="+mn-ea"/>
            </a:endParaRPr>
          </a:p>
          <a:p>
            <a:pPr marL="342900" indent="-342900">
              <a:spcBef>
                <a:spcPct val="50000"/>
              </a:spcBef>
              <a:buClr>
                <a:schemeClr val="hlink"/>
              </a:buClr>
              <a:buSzPct val="80000"/>
              <a:buFont typeface="Wingdings" pitchFamily="2" charset="2"/>
              <a:buChar char="n"/>
              <a:defRPr/>
            </a:pPr>
            <a:r>
              <a:rPr lang="it-IT" sz="2400" dirty="0">
                <a:solidFill>
                  <a:schemeClr val="hlink"/>
                </a:solidFill>
                <a:effectLst>
                  <a:outerShdw blurRad="38100" dist="38100" dir="2700000" algn="tl">
                    <a:srgbClr val="000000"/>
                  </a:outerShdw>
                </a:effectLst>
                <a:latin typeface="Tahoma" pitchFamily="34" charset="0"/>
                <a:ea typeface="+mn-ea"/>
              </a:rPr>
              <a:t>Cultural </a:t>
            </a:r>
            <a:r>
              <a:rPr lang="it-IT" sz="2400" dirty="0" err="1">
                <a:solidFill>
                  <a:schemeClr val="hlink"/>
                </a:solidFill>
                <a:effectLst>
                  <a:outerShdw blurRad="38100" dist="38100" dir="2700000" algn="tl">
                    <a:srgbClr val="000000"/>
                  </a:outerShdw>
                </a:effectLst>
                <a:latin typeface="Tahoma" pitchFamily="34" charset="0"/>
                <a:ea typeface="+mn-ea"/>
              </a:rPr>
              <a:t>diversity</a:t>
            </a:r>
            <a:r>
              <a:rPr lang="it-IT" sz="2400" dirty="0">
                <a:effectLst>
                  <a:outerShdw blurRad="38100" dist="38100" dir="2700000" algn="tl">
                    <a:srgbClr val="000000"/>
                  </a:outerShdw>
                </a:effectLst>
                <a:latin typeface="Tahoma" pitchFamily="34" charset="0"/>
                <a:ea typeface="+mn-ea"/>
              </a:rPr>
              <a:t> and </a:t>
            </a:r>
            <a:r>
              <a:rPr lang="it-IT" sz="2400" dirty="0" err="1">
                <a:solidFill>
                  <a:schemeClr val="hlink"/>
                </a:solidFill>
                <a:effectLst>
                  <a:outerShdw blurRad="38100" dist="38100" dir="2700000" algn="tl">
                    <a:srgbClr val="000000"/>
                  </a:outerShdw>
                </a:effectLst>
                <a:latin typeface="Tahoma" pitchFamily="34" charset="0"/>
                <a:ea typeface="+mn-ea"/>
              </a:rPr>
              <a:t>biological</a:t>
            </a:r>
            <a:r>
              <a:rPr lang="it-IT" sz="2400" dirty="0">
                <a:solidFill>
                  <a:schemeClr val="hlink"/>
                </a:solidFill>
                <a:effectLst>
                  <a:outerShdw blurRad="38100" dist="38100" dir="2700000" algn="tl">
                    <a:srgbClr val="000000"/>
                  </a:outerShdw>
                </a:effectLst>
                <a:latin typeface="Tahoma" pitchFamily="34" charset="0"/>
                <a:ea typeface="+mn-ea"/>
              </a:rPr>
              <a:t> </a:t>
            </a:r>
            <a:r>
              <a:rPr lang="it-IT" sz="2400" dirty="0" err="1">
                <a:solidFill>
                  <a:schemeClr val="hlink"/>
                </a:solidFill>
                <a:effectLst>
                  <a:outerShdw blurRad="38100" dist="38100" dir="2700000" algn="tl">
                    <a:srgbClr val="000000"/>
                  </a:outerShdw>
                </a:effectLst>
                <a:latin typeface="Tahoma" pitchFamily="34" charset="0"/>
                <a:ea typeface="+mn-ea"/>
              </a:rPr>
              <a:t>diversity</a:t>
            </a:r>
            <a:r>
              <a:rPr lang="it-IT" sz="2400" dirty="0">
                <a:effectLst>
                  <a:outerShdw blurRad="38100" dist="38100" dir="2700000" algn="tl">
                    <a:srgbClr val="000000"/>
                  </a:outerShdw>
                </a:effectLst>
                <a:latin typeface="Tahoma" pitchFamily="34" charset="0"/>
                <a:ea typeface="+mn-ea"/>
              </a:rPr>
              <a:t> </a:t>
            </a:r>
            <a:r>
              <a:rPr lang="it-IT" sz="2400" dirty="0" err="1">
                <a:effectLst>
                  <a:outerShdw blurRad="38100" dist="38100" dir="2700000" algn="tl">
                    <a:srgbClr val="000000"/>
                  </a:outerShdw>
                </a:effectLst>
                <a:latin typeface="Tahoma" pitchFamily="34" charset="0"/>
                <a:ea typeface="+mn-ea"/>
              </a:rPr>
              <a:t>evolved</a:t>
            </a:r>
            <a:r>
              <a:rPr lang="it-IT" sz="2400" dirty="0">
                <a:effectLst>
                  <a:outerShdw blurRad="38100" dist="38100" dir="2700000" algn="tl">
                    <a:srgbClr val="000000"/>
                  </a:outerShdw>
                </a:effectLst>
                <a:latin typeface="Tahoma" pitchFamily="34" charset="0"/>
                <a:ea typeface="+mn-ea"/>
              </a:rPr>
              <a:t> </a:t>
            </a:r>
            <a:r>
              <a:rPr lang="it-IT" sz="2400" dirty="0" err="1" smtClean="0">
                <a:effectLst>
                  <a:outerShdw blurRad="38100" dist="38100" dir="2700000" algn="tl">
                    <a:srgbClr val="000000"/>
                  </a:outerShdw>
                </a:effectLst>
                <a:latin typeface="Tahoma" pitchFamily="34" charset="0"/>
                <a:ea typeface="+mn-ea"/>
              </a:rPr>
              <a:t>together</a:t>
            </a:r>
            <a:r>
              <a:rPr lang="it-IT" sz="2400" dirty="0" smtClean="0">
                <a:effectLst>
                  <a:outerShdw blurRad="38100" dist="38100" dir="2700000" algn="tl">
                    <a:srgbClr val="000000"/>
                  </a:outerShdw>
                </a:effectLst>
                <a:latin typeface="Tahoma" pitchFamily="34" charset="0"/>
                <a:ea typeface="+mn-ea"/>
              </a:rPr>
              <a:t> .</a:t>
            </a:r>
            <a:r>
              <a:rPr lang="it-IT" sz="2400" dirty="0">
                <a:effectLst>
                  <a:outerShdw blurRad="38100" dist="38100" dir="2700000" algn="tl">
                    <a:srgbClr val="000000"/>
                  </a:outerShdw>
                </a:effectLst>
                <a:latin typeface="Tahoma" pitchFamily="34" charset="0"/>
                <a:ea typeface="+mn-ea"/>
              </a:rPr>
              <a:t>.</a:t>
            </a:r>
            <a:r>
              <a:rPr lang="it-IT" sz="2400" dirty="0" smtClean="0">
                <a:effectLst>
                  <a:outerShdw blurRad="38100" dist="38100" dir="2700000" algn="tl">
                    <a:srgbClr val="000000"/>
                  </a:outerShdw>
                </a:effectLst>
                <a:latin typeface="Tahoma" pitchFamily="34" charset="0"/>
                <a:ea typeface="+mn-ea"/>
              </a:rPr>
              <a:t>. </a:t>
            </a:r>
            <a:r>
              <a:rPr lang="it-IT" sz="2400" dirty="0" err="1">
                <a:effectLst>
                  <a:outerShdw blurRad="38100" dist="38100" dir="2700000" algn="tl">
                    <a:srgbClr val="000000"/>
                  </a:outerShdw>
                </a:effectLst>
                <a:latin typeface="Tahoma" pitchFamily="34" charset="0"/>
                <a:ea typeface="+mn-ea"/>
              </a:rPr>
              <a:t>h</a:t>
            </a:r>
            <a:r>
              <a:rPr lang="it-IT" sz="2400" dirty="0" err="1" smtClean="0">
                <a:effectLst>
                  <a:outerShdw blurRad="38100" dist="38100" dir="2700000" algn="tl">
                    <a:srgbClr val="000000"/>
                  </a:outerShdw>
                </a:effectLst>
                <a:latin typeface="Tahoma" pitchFamily="34" charset="0"/>
                <a:ea typeface="+mn-ea"/>
              </a:rPr>
              <a:t>ave</a:t>
            </a:r>
            <a:r>
              <a:rPr lang="it-IT" sz="2400" dirty="0" smtClean="0">
                <a:effectLst>
                  <a:outerShdw blurRad="38100" dist="38100" dir="2700000" algn="tl">
                    <a:srgbClr val="000000"/>
                  </a:outerShdw>
                </a:effectLst>
                <a:latin typeface="Tahoma" pitchFamily="34" charset="0"/>
                <a:ea typeface="+mn-ea"/>
              </a:rPr>
              <a:t> </a:t>
            </a:r>
            <a:r>
              <a:rPr lang="it-IT" sz="2400" dirty="0" err="1" smtClean="0">
                <a:effectLst>
                  <a:outerShdw blurRad="38100" dist="38100" dir="2700000" algn="tl">
                    <a:srgbClr val="000000"/>
                  </a:outerShdw>
                </a:effectLst>
                <a:latin typeface="Tahoma" pitchFamily="34" charset="0"/>
                <a:ea typeface="+mn-ea"/>
              </a:rPr>
              <a:t>not</a:t>
            </a:r>
            <a:r>
              <a:rPr lang="it-IT" sz="2400" dirty="0" smtClean="0">
                <a:effectLst>
                  <a:outerShdw blurRad="38100" dist="38100" dir="2700000" algn="tl">
                    <a:srgbClr val="000000"/>
                  </a:outerShdw>
                </a:effectLst>
                <a:latin typeface="Tahoma" pitchFamily="34" charset="0"/>
                <a:ea typeface="+mn-ea"/>
              </a:rPr>
              <a:t> </a:t>
            </a:r>
            <a:r>
              <a:rPr lang="it-IT" sz="2400" dirty="0" err="1" smtClean="0">
                <a:effectLst>
                  <a:outerShdw blurRad="38100" dist="38100" dir="2700000" algn="tl">
                    <a:srgbClr val="000000"/>
                  </a:outerShdw>
                </a:effectLst>
                <a:latin typeface="Tahoma" pitchFamily="34" charset="0"/>
                <a:ea typeface="+mn-ea"/>
              </a:rPr>
              <a:t>been</a:t>
            </a:r>
            <a:r>
              <a:rPr lang="it-IT" sz="2400" dirty="0" smtClean="0">
                <a:effectLst>
                  <a:outerShdw blurRad="38100" dist="38100" dir="2700000" algn="tl">
                    <a:srgbClr val="000000"/>
                  </a:outerShdw>
                </a:effectLst>
                <a:latin typeface="Tahoma" pitchFamily="34" charset="0"/>
                <a:ea typeface="+mn-ea"/>
              </a:rPr>
              <a:t> </a:t>
            </a:r>
            <a:r>
              <a:rPr lang="it-IT" sz="2400" dirty="0" err="1" smtClean="0">
                <a:effectLst>
                  <a:outerShdw blurRad="38100" dist="38100" dir="2700000" algn="tl">
                    <a:srgbClr val="000000"/>
                  </a:outerShdw>
                </a:effectLst>
                <a:latin typeface="Tahoma" pitchFamily="34" charset="0"/>
                <a:ea typeface="+mn-ea"/>
              </a:rPr>
              <a:t>considered</a:t>
            </a:r>
            <a:r>
              <a:rPr lang="it-IT" sz="2400" dirty="0" smtClean="0">
                <a:effectLst>
                  <a:outerShdw blurRad="38100" dist="38100" dir="2700000" algn="tl">
                    <a:srgbClr val="000000"/>
                  </a:outerShdw>
                </a:effectLst>
                <a:latin typeface="Tahoma" pitchFamily="34" charset="0"/>
                <a:ea typeface="+mn-ea"/>
              </a:rPr>
              <a:t> separate </a:t>
            </a:r>
            <a:r>
              <a:rPr lang="mr-IN" sz="2400" dirty="0" smtClean="0">
                <a:effectLst>
                  <a:outerShdw blurRad="38100" dist="38100" dir="2700000" algn="tl">
                    <a:srgbClr val="000000"/>
                  </a:outerShdw>
                </a:effectLst>
                <a:latin typeface="Tahoma" pitchFamily="34" charset="0"/>
                <a:ea typeface="+mn-ea"/>
              </a:rPr>
              <a:t>…</a:t>
            </a:r>
            <a:r>
              <a:rPr lang="en-US" sz="2400" dirty="0" smtClean="0">
                <a:effectLst>
                  <a:outerShdw blurRad="38100" dist="38100" dir="2700000" algn="tl">
                    <a:srgbClr val="000000"/>
                  </a:outerShdw>
                </a:effectLst>
                <a:latin typeface="Tahoma" pitchFamily="34" charset="0"/>
                <a:ea typeface="+mn-ea"/>
              </a:rPr>
              <a:t> humans as part of nature</a:t>
            </a:r>
            <a:r>
              <a:rPr lang="it-IT" sz="2400" dirty="0" smtClean="0">
                <a:effectLst>
                  <a:outerShdw blurRad="38100" dist="38100" dir="2700000" algn="tl">
                    <a:srgbClr val="000000"/>
                  </a:outerShdw>
                </a:effectLst>
                <a:latin typeface="Tahoma" pitchFamily="34" charset="0"/>
                <a:ea typeface="+mn-ea"/>
              </a:rPr>
              <a:t>   </a:t>
            </a:r>
            <a:endParaRPr lang="en-GB" sz="2400" dirty="0">
              <a:effectLst>
                <a:outerShdw blurRad="38100" dist="38100" dir="2700000" algn="tl">
                  <a:srgbClr val="000000"/>
                </a:outerShdw>
              </a:effectLst>
              <a:latin typeface="Tahoma" pitchFamily="34" charset="0"/>
              <a:ea typeface="+mn-ea"/>
            </a:endParaRPr>
          </a:p>
          <a:p>
            <a:pPr>
              <a:spcBef>
                <a:spcPct val="20000"/>
              </a:spcBef>
              <a:buClr>
                <a:schemeClr val="hlink"/>
              </a:buClr>
              <a:buSzPct val="80000"/>
              <a:defRPr/>
            </a:pPr>
            <a:endParaRPr lang="en-GB" sz="2400" dirty="0">
              <a:effectLst>
                <a:outerShdw blurRad="38100" dist="38100" dir="2700000" algn="tl">
                  <a:srgbClr val="000000"/>
                </a:outerShdw>
              </a:effectLst>
              <a:latin typeface="Tahoma" pitchFamily="34" charset="0"/>
              <a:ea typeface="+mn-ea"/>
            </a:endParaRPr>
          </a:p>
        </p:txBody>
      </p:sp>
    </p:spTree>
    <p:extLst>
      <p:ext uri="{BB962C8B-B14F-4D97-AF65-F5344CB8AC3E}">
        <p14:creationId xmlns:p14="http://schemas.microsoft.com/office/powerpoint/2010/main" val="341926133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subTitle" idx="4294967295"/>
          </p:nvPr>
        </p:nvSpPr>
        <p:spPr>
          <a:xfrm>
            <a:off x="1371600" y="3903663"/>
            <a:ext cx="6400800" cy="1766887"/>
          </a:xfrm>
        </p:spPr>
        <p:txBody>
          <a:bodyPr/>
          <a:lstStyle/>
          <a:p>
            <a:pPr marL="0" indent="0" algn="ctr">
              <a:buFont typeface="Wingdings" charset="0"/>
              <a:buNone/>
            </a:pPr>
            <a:r>
              <a:rPr lang="en-US" sz="3600"/>
              <a:t> </a:t>
            </a:r>
          </a:p>
        </p:txBody>
      </p:sp>
      <p:sp>
        <p:nvSpPr>
          <p:cNvPr id="57347" name="Rectangle 3"/>
          <p:cNvSpPr>
            <a:spLocks noChangeArrowheads="1"/>
          </p:cNvSpPr>
          <p:nvPr/>
        </p:nvSpPr>
        <p:spPr bwMode="auto">
          <a:xfrm>
            <a:off x="152400" y="425450"/>
            <a:ext cx="6629400" cy="946150"/>
          </a:xfrm>
          <a:prstGeom prst="rect">
            <a:avLst/>
          </a:prstGeom>
          <a:noFill/>
          <a:ln w="9525">
            <a:noFill/>
            <a:miter lim="800000"/>
            <a:headEnd/>
            <a:tailEnd/>
          </a:ln>
          <a:effectLst/>
        </p:spPr>
        <p:txBody>
          <a:bodyPr>
            <a:spAutoFit/>
          </a:bodyPr>
          <a:lstStyle/>
          <a:p>
            <a:pPr eaLnBrk="1" hangingPunct="1">
              <a:spcBef>
                <a:spcPct val="20000"/>
              </a:spcBef>
              <a:buClr>
                <a:schemeClr val="hlink"/>
              </a:buClr>
              <a:buSzPct val="70000"/>
              <a:buFont typeface="Wingdings" charset="0"/>
              <a:buNone/>
            </a:pPr>
            <a:r>
              <a:rPr lang="en-US" sz="2800">
                <a:solidFill>
                  <a:schemeClr val="hlink"/>
                </a:solidFill>
                <a:effectLst>
                  <a:outerShdw blurRad="38100" dist="38100" dir="2700000" algn="tl">
                    <a:srgbClr val="000000"/>
                  </a:outerShdw>
                </a:effectLst>
                <a:latin typeface="Verdana" charset="0"/>
              </a:rPr>
              <a:t>indigenous territories and cultural landscapes/seascapes… </a:t>
            </a:r>
          </a:p>
        </p:txBody>
      </p:sp>
      <p:sp>
        <p:nvSpPr>
          <p:cNvPr id="793604" name="Rectangle 4"/>
          <p:cNvSpPr>
            <a:spLocks noChangeArrowheads="1"/>
          </p:cNvSpPr>
          <p:nvPr/>
        </p:nvSpPr>
        <p:spPr bwMode="auto">
          <a:xfrm>
            <a:off x="476250" y="6524625"/>
            <a:ext cx="38115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ts val="200"/>
              </a:spcBef>
              <a:spcAft>
                <a:spcPts val="200"/>
              </a:spcAft>
            </a:pPr>
            <a:r>
              <a:rPr lang="en-US" sz="1200">
                <a:solidFill>
                  <a:srgbClr val="FFFF00"/>
                </a:solidFill>
                <a:latin typeface="Lucida Grande" charset="0"/>
              </a:rPr>
              <a:t>Mandingalbay Yidinji IPA, Australia © Cairns Post</a:t>
            </a:r>
          </a:p>
        </p:txBody>
      </p:sp>
      <p:sp>
        <p:nvSpPr>
          <p:cNvPr id="793605" name="Rectangle 5"/>
          <p:cNvSpPr>
            <a:spLocks noChangeArrowheads="1"/>
          </p:cNvSpPr>
          <p:nvPr/>
        </p:nvSpPr>
        <p:spPr bwMode="auto">
          <a:xfrm>
            <a:off x="612775" y="1825625"/>
            <a:ext cx="11398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eaLnBrk="1" hangingPunct="1"/>
            <a:r>
              <a:rPr lang="en-US" sz="1200">
                <a:latin typeface="Lucida Grande" charset="0"/>
              </a:rPr>
              <a:t>Skeena River in Gixtsan territory, Canada ©  Francois Depey </a:t>
            </a:r>
            <a:endParaRPr lang="en-US" sz="1400"/>
          </a:p>
        </p:txBody>
      </p:sp>
      <p:sp>
        <p:nvSpPr>
          <p:cNvPr id="57351" name="Rectangle 7"/>
          <p:cNvSpPr>
            <a:spLocks noChangeArrowheads="1"/>
          </p:cNvSpPr>
          <p:nvPr/>
        </p:nvSpPr>
        <p:spPr bwMode="auto">
          <a:xfrm>
            <a:off x="1044575" y="-603250"/>
            <a:ext cx="7631113" cy="981075"/>
          </a:xfrm>
          <a:prstGeom prst="rect">
            <a:avLst/>
          </a:prstGeom>
          <a:noFill/>
          <a:ln w="9525">
            <a:noFill/>
            <a:miter lim="800000"/>
            <a:headEnd/>
            <a:tailEnd/>
          </a:ln>
          <a:effectLst/>
        </p:spPr>
        <p:txBody>
          <a:bodyPr anchor="b" anchorCtr="1"/>
          <a:lstStyle/>
          <a:p>
            <a:pPr algn="ctr" eaLnBrk="1" hangingPunct="1"/>
            <a:r>
              <a:rPr lang="en-US" sz="2000">
                <a:effectLst>
                  <a:outerShdw blurRad="38100" dist="38100" dir="2700000" algn="tl">
                    <a:srgbClr val="000000"/>
                  </a:outerShdw>
                </a:effectLst>
                <a:latin typeface="Tahoma" charset="0"/>
              </a:rPr>
              <a:t>Global diversity of ICCAs...</a:t>
            </a:r>
          </a:p>
        </p:txBody>
      </p:sp>
      <p:sp>
        <p:nvSpPr>
          <p:cNvPr id="793609" name="Rectangle 9"/>
          <p:cNvSpPr>
            <a:spLocks noChangeArrowheads="1"/>
          </p:cNvSpPr>
          <p:nvPr/>
        </p:nvSpPr>
        <p:spPr bwMode="auto">
          <a:xfrm>
            <a:off x="5829300" y="3657600"/>
            <a:ext cx="33147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ts val="200"/>
              </a:spcBef>
              <a:spcAft>
                <a:spcPts val="200"/>
              </a:spcAft>
            </a:pPr>
            <a:r>
              <a:rPr lang="en-US" sz="1200">
                <a:solidFill>
                  <a:srgbClr val="FFFF00"/>
                </a:solidFill>
                <a:latin typeface="Lucida Grande" charset="0"/>
              </a:rPr>
              <a:t>TCO Isoso, Bolivia © Carmen E. Miranda L.</a:t>
            </a:r>
          </a:p>
        </p:txBody>
      </p:sp>
      <p:pic>
        <p:nvPicPr>
          <p:cNvPr id="793613"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850" y="76200"/>
            <a:ext cx="247015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93614"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25" y="4064000"/>
            <a:ext cx="9017000" cy="248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93615"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1447800"/>
            <a:ext cx="33528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subTitle" idx="4294967295"/>
          </p:nvPr>
        </p:nvSpPr>
        <p:spPr>
          <a:xfrm>
            <a:off x="1371600" y="3903663"/>
            <a:ext cx="6400800" cy="1766887"/>
          </a:xfrm>
        </p:spPr>
        <p:txBody>
          <a:bodyPr/>
          <a:lstStyle/>
          <a:p>
            <a:pPr marL="0" indent="0" algn="ctr">
              <a:buFont typeface="Wingdings" charset="0"/>
              <a:buNone/>
            </a:pPr>
            <a:r>
              <a:rPr lang="en-US" sz="3600"/>
              <a:t> </a:t>
            </a:r>
          </a:p>
        </p:txBody>
      </p:sp>
      <p:sp>
        <p:nvSpPr>
          <p:cNvPr id="58371" name="Rectangle 3"/>
          <p:cNvSpPr>
            <a:spLocks noChangeArrowheads="1"/>
          </p:cNvSpPr>
          <p:nvPr/>
        </p:nvSpPr>
        <p:spPr bwMode="auto">
          <a:xfrm>
            <a:off x="611188" y="765175"/>
            <a:ext cx="8532812" cy="946150"/>
          </a:xfrm>
          <a:prstGeom prst="rect">
            <a:avLst/>
          </a:prstGeom>
          <a:noFill/>
          <a:ln w="9525">
            <a:noFill/>
            <a:miter lim="800000"/>
            <a:headEnd/>
            <a:tailEnd/>
          </a:ln>
          <a:effectLst/>
        </p:spPr>
        <p:txBody>
          <a:bodyPr>
            <a:spAutoFit/>
          </a:bodyPr>
          <a:lstStyle/>
          <a:p>
            <a:pPr eaLnBrk="1" hangingPunct="1">
              <a:spcBef>
                <a:spcPct val="20000"/>
              </a:spcBef>
              <a:buClr>
                <a:schemeClr val="hlink"/>
              </a:buClr>
              <a:buSzPct val="70000"/>
              <a:buFont typeface="Wingdings" charset="0"/>
              <a:buNone/>
            </a:pPr>
            <a:r>
              <a:rPr lang="en-US" sz="2800">
                <a:solidFill>
                  <a:schemeClr val="hlink"/>
                </a:solidFill>
                <a:effectLst>
                  <a:outerShdw blurRad="38100" dist="38100" dir="2700000" algn="tl">
                    <a:srgbClr val="000000"/>
                  </a:outerShdw>
                </a:effectLst>
                <a:latin typeface="Verdana" charset="0"/>
              </a:rPr>
              <a:t>territories &amp; migration routes of nomadic herders / mobile indigenous peoples…</a:t>
            </a:r>
          </a:p>
        </p:txBody>
      </p:sp>
      <p:sp>
        <p:nvSpPr>
          <p:cNvPr id="795652" name="Rectangle 4"/>
          <p:cNvSpPr>
            <a:spLocks noChangeArrowheads="1"/>
          </p:cNvSpPr>
          <p:nvPr/>
        </p:nvSpPr>
        <p:spPr bwMode="auto">
          <a:xfrm>
            <a:off x="76200" y="6451600"/>
            <a:ext cx="416718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ts val="200"/>
              </a:spcBef>
              <a:spcAft>
                <a:spcPts val="200"/>
              </a:spcAft>
            </a:pPr>
            <a:r>
              <a:rPr lang="en-US" sz="1400"/>
              <a:t>Wetlands in Qashqai mobile peoples’ territory, Iran</a:t>
            </a:r>
          </a:p>
        </p:txBody>
      </p:sp>
      <p:pic>
        <p:nvPicPr>
          <p:cNvPr id="7956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4383088"/>
            <a:ext cx="3733800" cy="239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56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8488" y="2820988"/>
            <a:ext cx="3033712"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56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667000"/>
            <a:ext cx="348456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Rectangle 8"/>
          <p:cNvSpPr>
            <a:spLocks noGrp="1" noChangeArrowheads="1"/>
          </p:cNvSpPr>
          <p:nvPr>
            <p:ph type="ctrTitle" idx="4294967295"/>
          </p:nvPr>
        </p:nvSpPr>
        <p:spPr>
          <a:xfrm>
            <a:off x="827088" y="-504825"/>
            <a:ext cx="7631112" cy="981075"/>
          </a:xfrm>
        </p:spPr>
        <p:txBody>
          <a:bodyPr anchor="b" anchorCtr="1"/>
          <a:lstStyle/>
          <a:p>
            <a:r>
              <a:rPr lang="en-US" sz="2200">
                <a:solidFill>
                  <a:schemeClr val="tx1"/>
                </a:solidFill>
              </a:rPr>
              <a:t>Global diversity of ICCAs...</a:t>
            </a:r>
            <a:endParaRPr lang="en-US" sz="2400">
              <a:solidFill>
                <a:schemeClr val="tx1"/>
              </a:solidFill>
            </a:endParaRPr>
          </a:p>
        </p:txBody>
      </p:sp>
      <p:pic>
        <p:nvPicPr>
          <p:cNvPr id="79565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1752600"/>
            <a:ext cx="2895600"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95658" name="Rectangle 4"/>
          <p:cNvSpPr>
            <a:spLocks noChangeArrowheads="1"/>
          </p:cNvSpPr>
          <p:nvPr/>
        </p:nvSpPr>
        <p:spPr bwMode="auto">
          <a:xfrm>
            <a:off x="6172200" y="3962400"/>
            <a:ext cx="284321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ts val="200"/>
              </a:spcBef>
              <a:spcAft>
                <a:spcPts val="200"/>
              </a:spcAft>
            </a:pPr>
            <a:r>
              <a:rPr lang="en-US" sz="1400"/>
              <a:t>Shahsavan peoples’ territory, Iran</a:t>
            </a:r>
          </a:p>
        </p:txBody>
      </p:sp>
      <p:sp>
        <p:nvSpPr>
          <p:cNvPr id="795659" name="Rectangle 4"/>
          <p:cNvSpPr>
            <a:spLocks noChangeArrowheads="1"/>
          </p:cNvSpPr>
          <p:nvPr/>
        </p:nvSpPr>
        <p:spPr bwMode="auto">
          <a:xfrm>
            <a:off x="8153400" y="6238875"/>
            <a:ext cx="1143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200"/>
              </a:spcBef>
              <a:spcAft>
                <a:spcPts val="200"/>
              </a:spcAft>
            </a:pPr>
            <a:r>
              <a:rPr lang="en-US" sz="1400"/>
              <a:t>Courtesy CENESTA</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subTitle" idx="4294967295"/>
          </p:nvPr>
        </p:nvSpPr>
        <p:spPr>
          <a:xfrm>
            <a:off x="122238" y="549275"/>
            <a:ext cx="7345362" cy="647700"/>
          </a:xfrm>
        </p:spPr>
        <p:txBody>
          <a:bodyPr/>
          <a:lstStyle/>
          <a:p>
            <a:pPr marL="0" indent="0" algn="r">
              <a:lnSpc>
                <a:spcPct val="80000"/>
              </a:lnSpc>
              <a:buFont typeface="Wingdings" charset="0"/>
              <a:buNone/>
            </a:pPr>
            <a:r>
              <a:rPr lang="en-US">
                <a:solidFill>
                  <a:schemeClr val="hlink"/>
                </a:solidFill>
                <a:latin typeface="Verdana" charset="0"/>
              </a:rPr>
              <a:t>sustainably-managed wetlands,</a:t>
            </a:r>
            <a:r>
              <a:rPr lang="en-US" b="1">
                <a:solidFill>
                  <a:schemeClr val="hlink"/>
                </a:solidFill>
                <a:latin typeface="Verdana" charset="0"/>
              </a:rPr>
              <a:t> </a:t>
            </a:r>
          </a:p>
          <a:p>
            <a:pPr marL="0" indent="0" algn="r">
              <a:lnSpc>
                <a:spcPct val="80000"/>
              </a:lnSpc>
              <a:buFont typeface="Wingdings" charset="0"/>
              <a:buNone/>
            </a:pPr>
            <a:r>
              <a:rPr lang="en-US">
                <a:solidFill>
                  <a:schemeClr val="hlink"/>
                </a:solidFill>
                <a:latin typeface="Verdana" charset="0"/>
              </a:rPr>
              <a:t>coastal and marine areas…</a:t>
            </a:r>
          </a:p>
          <a:p>
            <a:pPr marL="0" indent="0" algn="r">
              <a:lnSpc>
                <a:spcPct val="80000"/>
              </a:lnSpc>
              <a:buFont typeface="Wingdings" charset="0"/>
              <a:buNone/>
            </a:pPr>
            <a:endParaRPr lang="en-US">
              <a:solidFill>
                <a:schemeClr val="hlink"/>
              </a:solidFill>
              <a:latin typeface="Verdana" charset="0"/>
            </a:endParaRPr>
          </a:p>
        </p:txBody>
      </p:sp>
      <p:sp>
        <p:nvSpPr>
          <p:cNvPr id="797700" name="Rectangle 3"/>
          <p:cNvSpPr>
            <a:spLocks noChangeArrowheads="1"/>
          </p:cNvSpPr>
          <p:nvPr/>
        </p:nvSpPr>
        <p:spPr bwMode="auto">
          <a:xfrm>
            <a:off x="558800" y="6524625"/>
            <a:ext cx="35941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ts val="200"/>
              </a:spcBef>
              <a:spcAft>
                <a:spcPts val="200"/>
              </a:spcAft>
            </a:pPr>
            <a:r>
              <a:rPr lang="en-US" sz="1400"/>
              <a:t>Lubuk Larangan river, Mandailing, Sumatra</a:t>
            </a:r>
          </a:p>
        </p:txBody>
      </p:sp>
      <p:sp>
        <p:nvSpPr>
          <p:cNvPr id="797701" name="Rectangle 4"/>
          <p:cNvSpPr>
            <a:spLocks noChangeArrowheads="1"/>
          </p:cNvSpPr>
          <p:nvPr/>
        </p:nvSpPr>
        <p:spPr bwMode="auto">
          <a:xfrm>
            <a:off x="5324475" y="6248400"/>
            <a:ext cx="37433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200"/>
              </a:spcBef>
              <a:spcAft>
                <a:spcPts val="200"/>
              </a:spcAft>
            </a:pPr>
            <a:r>
              <a:rPr lang="en-US" sz="1400"/>
              <a:t>Coron Island, Tagbanwa Ancestral Domain, Philippines © Ashish Kothari </a:t>
            </a:r>
          </a:p>
        </p:txBody>
      </p:sp>
      <p:sp>
        <p:nvSpPr>
          <p:cNvPr id="797702" name="Rectangle 5"/>
          <p:cNvSpPr>
            <a:spLocks noChangeArrowheads="1"/>
          </p:cNvSpPr>
          <p:nvPr/>
        </p:nvSpPr>
        <p:spPr bwMode="auto">
          <a:xfrm>
            <a:off x="7848600" y="2590800"/>
            <a:ext cx="1524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200"/>
              </a:spcBef>
              <a:spcAft>
                <a:spcPts val="200"/>
              </a:spcAft>
            </a:pPr>
            <a:r>
              <a:rPr lang="en-US" sz="1400"/>
              <a:t>Kawawana ICCA, Senegal </a:t>
            </a:r>
          </a:p>
        </p:txBody>
      </p:sp>
      <p:sp>
        <p:nvSpPr>
          <p:cNvPr id="59398" name="Rectangle 6"/>
          <p:cNvSpPr>
            <a:spLocks noChangeArrowheads="1"/>
          </p:cNvSpPr>
          <p:nvPr/>
        </p:nvSpPr>
        <p:spPr bwMode="auto">
          <a:xfrm>
            <a:off x="755650" y="-603250"/>
            <a:ext cx="7631113" cy="981075"/>
          </a:xfrm>
          <a:prstGeom prst="rect">
            <a:avLst/>
          </a:prstGeom>
          <a:noFill/>
          <a:ln w="9525">
            <a:noFill/>
            <a:miter lim="800000"/>
            <a:headEnd/>
            <a:tailEnd/>
          </a:ln>
          <a:effectLst/>
        </p:spPr>
        <p:txBody>
          <a:bodyPr anchor="b" anchorCtr="1"/>
          <a:lstStyle/>
          <a:p>
            <a:pPr algn="ctr" eaLnBrk="1" hangingPunct="1"/>
            <a:r>
              <a:rPr lang="en-US" sz="2000">
                <a:effectLst>
                  <a:outerShdw blurRad="38100" dist="38100" dir="2700000" algn="tl">
                    <a:srgbClr val="000000"/>
                  </a:outerShdw>
                </a:effectLst>
                <a:latin typeface="Tahoma" charset="0"/>
              </a:rPr>
              <a:t>Global diversity of ICCAs…</a:t>
            </a:r>
          </a:p>
        </p:txBody>
      </p:sp>
      <p:pic>
        <p:nvPicPr>
          <p:cNvPr id="79770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038600"/>
            <a:ext cx="4537075"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7705" name="Picture 8" descr="FIGURE 1 bay to Kayangan lak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554413"/>
            <a:ext cx="3886200"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7707" name="Rectangle 13"/>
          <p:cNvSpPr>
            <a:spLocks noChangeArrowheads="1"/>
          </p:cNvSpPr>
          <p:nvPr/>
        </p:nvSpPr>
        <p:spPr bwMode="auto">
          <a:xfrm>
            <a:off x="152400" y="1676400"/>
            <a:ext cx="1128713"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spcBef>
                <a:spcPts val="200"/>
              </a:spcBef>
              <a:spcAft>
                <a:spcPts val="200"/>
              </a:spcAft>
            </a:pPr>
            <a:r>
              <a:rPr lang="en-US" sz="1400">
                <a:latin typeface="Lucida Grande" charset="0"/>
              </a:rPr>
              <a:t>Waya Island, Fiji (one of many Locally Managed Marine Areas) © Stacy Jupiter</a:t>
            </a:r>
          </a:p>
        </p:txBody>
      </p:sp>
      <p:pic>
        <p:nvPicPr>
          <p:cNvPr id="797708"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676400"/>
            <a:ext cx="3444875" cy="258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97709"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1554163"/>
            <a:ext cx="3146425" cy="207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subTitle" idx="4294967295"/>
          </p:nvPr>
        </p:nvSpPr>
        <p:spPr>
          <a:xfrm>
            <a:off x="-252413" y="549275"/>
            <a:ext cx="4464051" cy="1944688"/>
          </a:xfrm>
        </p:spPr>
        <p:txBody>
          <a:bodyPr/>
          <a:lstStyle/>
          <a:p>
            <a:pPr marL="0" indent="0" algn="r">
              <a:lnSpc>
                <a:spcPct val="80000"/>
              </a:lnSpc>
              <a:buFont typeface="Wingdings" charset="0"/>
              <a:buNone/>
            </a:pPr>
            <a:r>
              <a:rPr lang="en-US">
                <a:solidFill>
                  <a:schemeClr val="hlink"/>
                </a:solidFill>
                <a:latin typeface="Verdana" charset="0"/>
              </a:rPr>
              <a:t>sustainably-managed resource reserves (biomass, medicinal plants, timber and non-timber forest products…)</a:t>
            </a:r>
          </a:p>
          <a:p>
            <a:pPr marL="0" indent="0" algn="r">
              <a:lnSpc>
                <a:spcPct val="80000"/>
              </a:lnSpc>
              <a:buFont typeface="Wingdings" charset="0"/>
              <a:buNone/>
            </a:pPr>
            <a:endParaRPr lang="en-US">
              <a:solidFill>
                <a:schemeClr val="hlink"/>
              </a:solidFill>
              <a:latin typeface="Verdana" charset="0"/>
            </a:endParaRPr>
          </a:p>
        </p:txBody>
      </p:sp>
      <p:sp>
        <p:nvSpPr>
          <p:cNvPr id="799747" name="Rectangle 3"/>
          <p:cNvSpPr>
            <a:spLocks noChangeArrowheads="1"/>
          </p:cNvSpPr>
          <p:nvPr/>
        </p:nvSpPr>
        <p:spPr bwMode="auto">
          <a:xfrm>
            <a:off x="5181600" y="3860800"/>
            <a:ext cx="3962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500"/>
              </a:spcBef>
              <a:spcAft>
                <a:spcPts val="500"/>
              </a:spcAft>
            </a:pPr>
            <a:r>
              <a:rPr lang="en-US" sz="1400"/>
              <a:t>Himalayan forest, Jardhargaon, India © Ashish Kothari</a:t>
            </a:r>
          </a:p>
        </p:txBody>
      </p:sp>
      <p:sp>
        <p:nvSpPr>
          <p:cNvPr id="60423" name="Rectangle 7"/>
          <p:cNvSpPr>
            <a:spLocks noChangeArrowheads="1"/>
          </p:cNvSpPr>
          <p:nvPr/>
        </p:nvSpPr>
        <p:spPr bwMode="auto">
          <a:xfrm>
            <a:off x="-1066800" y="-576263"/>
            <a:ext cx="5546725" cy="981076"/>
          </a:xfrm>
          <a:prstGeom prst="rect">
            <a:avLst/>
          </a:prstGeom>
          <a:noFill/>
          <a:ln w="9525">
            <a:noFill/>
            <a:miter lim="800000"/>
            <a:headEnd/>
            <a:tailEnd/>
          </a:ln>
          <a:effectLst/>
        </p:spPr>
        <p:txBody>
          <a:bodyPr anchor="b" anchorCtr="1"/>
          <a:lstStyle/>
          <a:p>
            <a:pPr algn="ctr" eaLnBrk="1" hangingPunct="1"/>
            <a:r>
              <a:rPr lang="en-US" sz="2000">
                <a:effectLst>
                  <a:outerShdw blurRad="38100" dist="38100" dir="2700000" algn="tl">
                    <a:srgbClr val="000000"/>
                  </a:outerShdw>
                </a:effectLst>
                <a:latin typeface="Tahoma" charset="0"/>
              </a:rPr>
              <a:t>Global diversity of ICCAs….</a:t>
            </a:r>
          </a:p>
        </p:txBody>
      </p:sp>
      <p:pic>
        <p:nvPicPr>
          <p:cNvPr id="79974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403725"/>
            <a:ext cx="3657600"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751" name="Rectangle 10"/>
          <p:cNvSpPr>
            <a:spLocks noChangeArrowheads="1"/>
          </p:cNvSpPr>
          <p:nvPr/>
        </p:nvSpPr>
        <p:spPr bwMode="auto">
          <a:xfrm>
            <a:off x="34925" y="6451600"/>
            <a:ext cx="513715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ts val="200"/>
              </a:spcBef>
              <a:spcAft>
                <a:spcPts val="200"/>
              </a:spcAft>
            </a:pPr>
            <a:r>
              <a:rPr lang="en-US" sz="1400"/>
              <a:t>Community forests and lake, Rupataal, Nepal © Ashish Kothari</a:t>
            </a:r>
          </a:p>
        </p:txBody>
      </p:sp>
      <p:pic>
        <p:nvPicPr>
          <p:cNvPr id="799752" name="Picture 12" descr="mont Blanc est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1613" y="-26988"/>
            <a:ext cx="2592387"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753" name="Rectangle 13"/>
          <p:cNvSpPr>
            <a:spLocks noChangeArrowheads="1"/>
          </p:cNvSpPr>
          <p:nvPr/>
        </p:nvSpPr>
        <p:spPr bwMode="auto">
          <a:xfrm>
            <a:off x="5897563" y="3429000"/>
            <a:ext cx="3070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ts val="500"/>
              </a:spcBef>
              <a:spcAft>
                <a:spcPts val="500"/>
              </a:spcAft>
            </a:pPr>
            <a:r>
              <a:rPr lang="en-US" sz="1400"/>
              <a:t>Parc Jurassien Vaudois, Switzerland</a:t>
            </a:r>
          </a:p>
        </p:txBody>
      </p:sp>
      <p:sp>
        <p:nvSpPr>
          <p:cNvPr id="799754" name="Rectangle 14"/>
          <p:cNvSpPr>
            <a:spLocks noChangeArrowheads="1"/>
          </p:cNvSpPr>
          <p:nvPr/>
        </p:nvSpPr>
        <p:spPr bwMode="auto">
          <a:xfrm>
            <a:off x="4643438" y="2924175"/>
            <a:ext cx="1824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GB" sz="1400"/>
              <a:t>Qanats, Central Asia</a:t>
            </a:r>
          </a:p>
        </p:txBody>
      </p:sp>
      <p:pic>
        <p:nvPicPr>
          <p:cNvPr id="799755" name="Picture 15" descr="qanat 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3600" y="-26988"/>
            <a:ext cx="2274888"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758"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665663"/>
            <a:ext cx="244951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99759"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3600" y="3732213"/>
            <a:ext cx="2568575" cy="171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90" name="Rectangle 2"/>
          <p:cNvSpPr>
            <a:spLocks noGrp="1" noRot="1" noChangeArrowheads="1"/>
          </p:cNvSpPr>
          <p:nvPr>
            <p:ph type="body" sz="half" idx="1"/>
          </p:nvPr>
        </p:nvSpPr>
        <p:spPr>
          <a:xfrm>
            <a:off x="-228600" y="376238"/>
            <a:ext cx="8839200" cy="2519362"/>
          </a:xfrm>
        </p:spPr>
        <p:txBody>
          <a:bodyPr/>
          <a:lstStyle/>
          <a:p>
            <a:pPr algn="r" eaLnBrk="1" hangingPunct="1">
              <a:lnSpc>
                <a:spcPct val="80000"/>
              </a:lnSpc>
              <a:buFont typeface="Wingdings" pitchFamily="-123" charset="2"/>
              <a:buNone/>
              <a:defRPr/>
            </a:pPr>
            <a:r>
              <a:rPr lang="en-GB" sz="4400">
                <a:solidFill>
                  <a:srgbClr val="FF0000"/>
                </a:solidFill>
                <a:ea typeface="+mn-ea"/>
                <a:cs typeface="+mn-cs"/>
              </a:rPr>
              <a:t>	 Three defining features of ICCAs</a:t>
            </a:r>
          </a:p>
          <a:p>
            <a:pPr algn="r" eaLnBrk="1" hangingPunct="1">
              <a:lnSpc>
                <a:spcPct val="80000"/>
              </a:lnSpc>
              <a:buFont typeface="Wingdings" pitchFamily="-123" charset="2"/>
              <a:buNone/>
              <a:defRPr/>
            </a:pPr>
            <a:r>
              <a:rPr lang="en-GB" sz="3000">
                <a:solidFill>
                  <a:srgbClr val="FFFF00"/>
                </a:solidFill>
                <a:ea typeface="+mn-ea"/>
                <a:cs typeface="+mn-cs"/>
              </a:rPr>
              <a:t>(not all indigenous/community lands are ICCAs!)</a:t>
            </a:r>
            <a:endParaRPr lang="fr-FR" sz="4400" i="1">
              <a:solidFill>
                <a:srgbClr val="FF0000"/>
              </a:solidFill>
              <a:ea typeface="+mn-ea"/>
              <a:cs typeface="+mn-cs"/>
            </a:endParaRPr>
          </a:p>
          <a:p>
            <a:pPr algn="r" eaLnBrk="1" hangingPunct="1">
              <a:lnSpc>
                <a:spcPct val="80000"/>
              </a:lnSpc>
              <a:buFont typeface="Wingdings" pitchFamily="-123" charset="2"/>
              <a:buNone/>
              <a:defRPr/>
            </a:pPr>
            <a:r>
              <a:rPr lang="fr-FR" sz="4400" i="1">
                <a:solidFill>
                  <a:srgbClr val="FF0000"/>
                </a:solidFill>
                <a:ea typeface="+mn-ea"/>
                <a:cs typeface="+mn-cs"/>
              </a:rPr>
              <a:t>	</a:t>
            </a:r>
          </a:p>
        </p:txBody>
      </p:sp>
      <p:sp>
        <p:nvSpPr>
          <p:cNvPr id="703491" name="Rectangle 3"/>
          <p:cNvSpPr>
            <a:spLocks noRot="1" noChangeArrowheads="1"/>
          </p:cNvSpPr>
          <p:nvPr/>
        </p:nvSpPr>
        <p:spPr bwMode="auto">
          <a:xfrm>
            <a:off x="142875" y="1839913"/>
            <a:ext cx="9001125" cy="2808287"/>
          </a:xfrm>
          <a:prstGeom prst="rect">
            <a:avLst/>
          </a:prstGeom>
          <a:noFill/>
          <a:ln w="9525">
            <a:noFill/>
            <a:miter lim="800000"/>
            <a:headEnd/>
            <a:tailEnd/>
          </a:ln>
          <a:effectLst/>
        </p:spPr>
        <p:txBody>
          <a:bodyPr>
            <a:prstTxWarp prst="textNoShape">
              <a:avLst/>
            </a:prstTxWarp>
          </a:bodyPr>
          <a:lstStyle/>
          <a:p>
            <a:pPr marL="342900" indent="-342900">
              <a:lnSpc>
                <a:spcPct val="80000"/>
              </a:lnSpc>
              <a:spcBef>
                <a:spcPct val="20000"/>
              </a:spcBef>
              <a:buClr>
                <a:schemeClr val="hlink"/>
              </a:buClr>
              <a:buSzPct val="90000"/>
              <a:buFont typeface="Wingdings" pitchFamily="-123" charset="2"/>
              <a:buNone/>
              <a:defRPr/>
            </a:pPr>
            <a:r>
              <a:rPr lang="fr-FR" sz="1800" i="1">
                <a:effectLst>
                  <a:outerShdw blurRad="38100" dist="38100" dir="2700000" algn="tl">
                    <a:srgbClr val="000000"/>
                  </a:outerShdw>
                </a:effectLst>
                <a:latin typeface="Arial" pitchFamily="-123" charset="0"/>
                <a:ea typeface="Arial" pitchFamily="-123" charset="0"/>
                <a:cs typeface="Arial" pitchFamily="-123" charset="0"/>
              </a:rPr>
              <a:t> </a:t>
            </a:r>
          </a:p>
          <a:p>
            <a:pPr marL="342900" indent="-342900">
              <a:lnSpc>
                <a:spcPct val="80000"/>
              </a:lnSpc>
              <a:spcBef>
                <a:spcPct val="20000"/>
              </a:spcBef>
              <a:buClr>
                <a:schemeClr val="hlink"/>
              </a:buClr>
              <a:buSzPct val="90000"/>
              <a:buFont typeface="Wingdings" pitchFamily="-123" charset="2"/>
              <a:buNone/>
              <a:defRPr/>
            </a:pPr>
            <a:r>
              <a:rPr lang="en-GB" sz="2800">
                <a:solidFill>
                  <a:srgbClr val="FF0000"/>
                </a:solidFill>
                <a:effectLst>
                  <a:outerShdw blurRad="38100" dist="38100" dir="2700000" algn="tl">
                    <a:srgbClr val="000000"/>
                  </a:outerShdw>
                </a:effectLst>
                <a:latin typeface="Arial" pitchFamily="-123" charset="0"/>
                <a:ea typeface="Arial" pitchFamily="-123" charset="0"/>
                <a:cs typeface="Arial" pitchFamily="-123" charset="0"/>
              </a:rPr>
              <a:t>Predominant decisions</a:t>
            </a:r>
            <a:r>
              <a:rPr lang="en-GB" sz="2800">
                <a:effectLst>
                  <a:outerShdw blurRad="38100" dist="38100" dir="2700000" algn="tl">
                    <a:srgbClr val="000000"/>
                  </a:outerShdw>
                </a:effectLst>
                <a:latin typeface="Arial" pitchFamily="-123" charset="0"/>
                <a:ea typeface="Arial" pitchFamily="-123" charset="0"/>
                <a:cs typeface="Arial" pitchFamily="-123" charset="0"/>
              </a:rPr>
              <a:t> by community (regardless of land or resource ownership)</a:t>
            </a:r>
          </a:p>
          <a:p>
            <a:pPr marL="342900" indent="-342900">
              <a:lnSpc>
                <a:spcPct val="80000"/>
              </a:lnSpc>
              <a:spcBef>
                <a:spcPct val="20000"/>
              </a:spcBef>
              <a:buClr>
                <a:schemeClr val="hlink"/>
              </a:buClr>
              <a:buSzPct val="90000"/>
              <a:buFont typeface="Wingdings" pitchFamily="-123" charset="2"/>
              <a:buNone/>
              <a:defRPr/>
            </a:pPr>
            <a:endParaRPr lang="en-GB" sz="2800">
              <a:effectLst>
                <a:outerShdw blurRad="38100" dist="38100" dir="2700000" algn="tl">
                  <a:srgbClr val="000000"/>
                </a:outerShdw>
              </a:effectLst>
              <a:latin typeface="Arial" pitchFamily="-123" charset="0"/>
              <a:ea typeface="Arial" pitchFamily="-123" charset="0"/>
              <a:cs typeface="Arial" pitchFamily="-123" charset="0"/>
            </a:endParaRPr>
          </a:p>
          <a:p>
            <a:pPr marL="342900" indent="-342900">
              <a:lnSpc>
                <a:spcPct val="80000"/>
              </a:lnSpc>
              <a:spcBef>
                <a:spcPct val="20000"/>
              </a:spcBef>
              <a:buClr>
                <a:schemeClr val="hlink"/>
              </a:buClr>
              <a:buSzPct val="90000"/>
              <a:buFont typeface="Wingdings" pitchFamily="-123" charset="2"/>
              <a:buNone/>
              <a:defRPr/>
            </a:pPr>
            <a:r>
              <a:rPr lang="en-GB" sz="2800">
                <a:effectLst>
                  <a:outerShdw blurRad="38100" dist="38100" dir="2700000" algn="tl">
                    <a:srgbClr val="000000"/>
                  </a:outerShdw>
                </a:effectLst>
                <a:latin typeface="Arial" pitchFamily="-123" charset="0"/>
                <a:ea typeface="Arial" pitchFamily="-123" charset="0"/>
                <a:cs typeface="Arial" pitchFamily="-123" charset="0"/>
              </a:rPr>
              <a:t>Community has </a:t>
            </a:r>
            <a:r>
              <a:rPr lang="en-GB" sz="2800">
                <a:solidFill>
                  <a:srgbClr val="FF0000"/>
                </a:solidFill>
                <a:effectLst>
                  <a:outerShdw blurRad="38100" dist="38100" dir="2700000" algn="tl">
                    <a:srgbClr val="000000"/>
                  </a:outerShdw>
                </a:effectLst>
                <a:latin typeface="Arial" pitchFamily="-123" charset="0"/>
                <a:ea typeface="Arial" pitchFamily="-123" charset="0"/>
                <a:cs typeface="Arial" pitchFamily="-123" charset="0"/>
              </a:rPr>
              <a:t>rules or institutions</a:t>
            </a:r>
            <a:r>
              <a:rPr lang="en-GB" sz="2800">
                <a:effectLst>
                  <a:outerShdw blurRad="38100" dist="38100" dir="2700000" algn="tl">
                    <a:srgbClr val="000000"/>
                  </a:outerShdw>
                </a:effectLst>
                <a:latin typeface="Arial" pitchFamily="-123" charset="0"/>
                <a:ea typeface="Arial" pitchFamily="-123" charset="0"/>
                <a:cs typeface="Arial" pitchFamily="-123" charset="0"/>
              </a:rPr>
              <a:t> for governance and management </a:t>
            </a:r>
          </a:p>
          <a:p>
            <a:pPr marL="342900" indent="-342900">
              <a:lnSpc>
                <a:spcPct val="80000"/>
              </a:lnSpc>
              <a:spcBef>
                <a:spcPct val="20000"/>
              </a:spcBef>
              <a:buClr>
                <a:schemeClr val="hlink"/>
              </a:buClr>
              <a:buSzPct val="90000"/>
              <a:buFont typeface="Wingdings" pitchFamily="-123" charset="2"/>
              <a:buNone/>
              <a:defRPr/>
            </a:pPr>
            <a:endParaRPr lang="en-GB" sz="2800">
              <a:effectLst>
                <a:outerShdw blurRad="38100" dist="38100" dir="2700000" algn="tl">
                  <a:srgbClr val="000000"/>
                </a:outerShdw>
              </a:effectLst>
              <a:latin typeface="Arial" pitchFamily="-123" charset="0"/>
              <a:ea typeface="Arial" pitchFamily="-123" charset="0"/>
              <a:cs typeface="Arial" pitchFamily="-123" charset="0"/>
            </a:endParaRPr>
          </a:p>
          <a:p>
            <a:pPr marL="342900" indent="-342900">
              <a:lnSpc>
                <a:spcPct val="80000"/>
              </a:lnSpc>
              <a:spcBef>
                <a:spcPct val="20000"/>
              </a:spcBef>
              <a:buClr>
                <a:schemeClr val="hlink"/>
              </a:buClr>
              <a:buSzPct val="90000"/>
              <a:buFont typeface="Wingdings" pitchFamily="-123" charset="2"/>
              <a:buNone/>
              <a:defRPr/>
            </a:pPr>
            <a:r>
              <a:rPr lang="en-GB" sz="2800">
                <a:effectLst>
                  <a:outerShdw blurRad="38100" dist="38100" dir="2700000" algn="tl">
                    <a:srgbClr val="000000"/>
                  </a:outerShdw>
                </a:effectLst>
                <a:latin typeface="Arial" pitchFamily="-123" charset="0"/>
                <a:ea typeface="Arial" pitchFamily="-123" charset="0"/>
                <a:cs typeface="Arial" pitchFamily="-123" charset="0"/>
              </a:rPr>
              <a:t>Community management is </a:t>
            </a:r>
            <a:r>
              <a:rPr lang="en-GB" sz="2800">
                <a:solidFill>
                  <a:srgbClr val="FF0000"/>
                </a:solidFill>
                <a:effectLst>
                  <a:outerShdw blurRad="38100" dist="38100" dir="2700000" algn="tl">
                    <a:srgbClr val="000000"/>
                  </a:outerShdw>
                </a:effectLst>
                <a:latin typeface="Arial" pitchFamily="-123" charset="0"/>
                <a:ea typeface="Arial" pitchFamily="-123" charset="0"/>
                <a:cs typeface="Arial" pitchFamily="-123" charset="0"/>
              </a:rPr>
              <a:t>achieving conservation</a:t>
            </a:r>
            <a:r>
              <a:rPr lang="en-GB" sz="2800">
                <a:effectLst>
                  <a:outerShdw blurRad="38100" dist="38100" dir="2700000" algn="tl">
                    <a:srgbClr val="000000"/>
                  </a:outerShdw>
                </a:effectLst>
                <a:latin typeface="Arial" pitchFamily="-123" charset="0"/>
                <a:ea typeface="Arial" pitchFamily="-123" charset="0"/>
                <a:cs typeface="Arial" pitchFamily="-123" charset="0"/>
              </a:rPr>
              <a:t> (regardless of objectives)</a:t>
            </a:r>
          </a:p>
          <a:p>
            <a:pPr marL="342900" indent="-342900">
              <a:lnSpc>
                <a:spcPct val="80000"/>
              </a:lnSpc>
              <a:spcBef>
                <a:spcPct val="20000"/>
              </a:spcBef>
              <a:buClr>
                <a:schemeClr val="hlink"/>
              </a:buClr>
              <a:buSzPct val="90000"/>
              <a:buFont typeface="Wingdings" pitchFamily="-123" charset="2"/>
              <a:buNone/>
              <a:defRPr/>
            </a:pPr>
            <a:endParaRPr lang="fr-FR" sz="2800">
              <a:effectLst>
                <a:outerShdw blurRad="38100" dist="38100" dir="2700000" algn="tl">
                  <a:srgbClr val="000000"/>
                </a:outerShdw>
              </a:effectLst>
              <a:latin typeface="Arial" pitchFamily="-123" charset="0"/>
              <a:ea typeface="Arial" pitchFamily="-123" charset="0"/>
              <a:cs typeface="Arial" pitchFamily="-123" charset="0"/>
            </a:endParaRPr>
          </a:p>
        </p:txBody>
      </p:sp>
    </p:spTree>
    <p:extLst>
      <p:ext uri="{BB962C8B-B14F-4D97-AF65-F5344CB8AC3E}">
        <p14:creationId xmlns:p14="http://schemas.microsoft.com/office/powerpoint/2010/main" val="4274416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03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034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0349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034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3491"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6" name="Rectangle 2"/>
          <p:cNvSpPr>
            <a:spLocks noGrp="1" noChangeArrowheads="1"/>
          </p:cNvSpPr>
          <p:nvPr>
            <p:ph type="title"/>
          </p:nvPr>
        </p:nvSpPr>
        <p:spPr>
          <a:xfrm>
            <a:off x="457200" y="-152400"/>
            <a:ext cx="8229600" cy="1143000"/>
          </a:xfrm>
        </p:spPr>
        <p:txBody>
          <a:bodyPr/>
          <a:lstStyle/>
          <a:p>
            <a:pPr eaLnBrk="1" hangingPunct="1">
              <a:defRPr/>
            </a:pPr>
            <a:r>
              <a:rPr lang="en-US">
                <a:ea typeface="+mj-ea"/>
                <a:cs typeface="+mj-cs"/>
              </a:rPr>
              <a:t>Extent of ICCAs? </a:t>
            </a:r>
          </a:p>
        </p:txBody>
      </p:sp>
      <p:sp>
        <p:nvSpPr>
          <p:cNvPr id="728067" name="Rectangle 3"/>
          <p:cNvSpPr>
            <a:spLocks noGrp="1" noChangeArrowheads="1"/>
          </p:cNvSpPr>
          <p:nvPr>
            <p:ph type="body" idx="1"/>
          </p:nvPr>
        </p:nvSpPr>
        <p:spPr>
          <a:xfrm>
            <a:off x="76200" y="762000"/>
            <a:ext cx="8915400" cy="6248400"/>
          </a:xfrm>
        </p:spPr>
        <p:txBody>
          <a:bodyPr/>
          <a:lstStyle/>
          <a:p>
            <a:pPr eaLnBrk="1" hangingPunct="1">
              <a:lnSpc>
                <a:spcPct val="90000"/>
              </a:lnSpc>
            </a:pPr>
            <a:r>
              <a:rPr lang="en-US" sz="2200" dirty="0"/>
              <a:t>No comprehensive estimate available</a:t>
            </a:r>
          </a:p>
          <a:p>
            <a:pPr eaLnBrk="1" hangingPunct="1">
              <a:lnSpc>
                <a:spcPct val="90000"/>
              </a:lnSpc>
            </a:pPr>
            <a:r>
              <a:rPr lang="en-US" sz="2200" dirty="0"/>
              <a:t>Some examples: </a:t>
            </a:r>
          </a:p>
          <a:p>
            <a:pPr lvl="1" eaLnBrk="1" hangingPunct="1">
              <a:lnSpc>
                <a:spcPct val="90000"/>
              </a:lnSpc>
            </a:pPr>
            <a:r>
              <a:rPr lang="en-GB" sz="2000" dirty="0">
                <a:solidFill>
                  <a:srgbClr val="FF0000"/>
                </a:solidFill>
              </a:rPr>
              <a:t>Worldwide</a:t>
            </a:r>
            <a:r>
              <a:rPr lang="en-GB" sz="2000" dirty="0"/>
              <a:t>: 500 million ha of forests (15% of the world’s total) under community ownership </a:t>
            </a:r>
            <a:r>
              <a:rPr lang="en-GB" sz="2000" dirty="0" smtClean="0"/>
              <a:t>/ </a:t>
            </a:r>
            <a:r>
              <a:rPr lang="en-GB" sz="2000" dirty="0" smtClean="0"/>
              <a:t>management </a:t>
            </a:r>
            <a:r>
              <a:rPr lang="en-GB" sz="2000" dirty="0"/>
              <a:t>(2011); of this, about 90% under some level of conservation management </a:t>
            </a:r>
            <a:r>
              <a:rPr lang="en-GB" sz="1600" dirty="0" smtClean="0"/>
              <a:t>(Rights &amp; Resources Institute</a:t>
            </a:r>
            <a:r>
              <a:rPr lang="en-GB" sz="2000" dirty="0" smtClean="0"/>
              <a:t>)</a:t>
            </a:r>
            <a:r>
              <a:rPr lang="en-GB" sz="2000" dirty="0"/>
              <a:t>. </a:t>
            </a:r>
          </a:p>
          <a:p>
            <a:pPr lvl="1" eaLnBrk="1" hangingPunct="1">
              <a:lnSpc>
                <a:spcPct val="90000"/>
              </a:lnSpc>
            </a:pPr>
            <a:r>
              <a:rPr lang="en-GB" sz="2000" dirty="0">
                <a:solidFill>
                  <a:srgbClr val="FF0000"/>
                </a:solidFill>
              </a:rPr>
              <a:t>Brazil</a:t>
            </a:r>
            <a:r>
              <a:rPr lang="en-GB" sz="2000" dirty="0"/>
              <a:t>: 1/5th of Amazon under indigenous reserves (5X </a:t>
            </a:r>
            <a:r>
              <a:rPr lang="en-GB" sz="2000" dirty="0" err="1"/>
              <a:t>govt</a:t>
            </a:r>
            <a:r>
              <a:rPr lang="en-GB" sz="2000" dirty="0"/>
              <a:t> PAs, and achieving equal or better conservation; </a:t>
            </a:r>
            <a:r>
              <a:rPr lang="en-GB" sz="1600" dirty="0" err="1"/>
              <a:t>Nepstad</a:t>
            </a:r>
            <a:r>
              <a:rPr lang="en-GB" sz="1600" dirty="0"/>
              <a:t> et al 2006</a:t>
            </a:r>
            <a:r>
              <a:rPr lang="en-GB" sz="2000" dirty="0"/>
              <a:t>) </a:t>
            </a:r>
          </a:p>
          <a:p>
            <a:pPr lvl="1" eaLnBrk="1" hangingPunct="1">
              <a:lnSpc>
                <a:spcPct val="90000"/>
              </a:lnSpc>
            </a:pPr>
            <a:r>
              <a:rPr lang="en-GB" sz="2000" dirty="0">
                <a:solidFill>
                  <a:srgbClr val="FF0000"/>
                </a:solidFill>
              </a:rPr>
              <a:t>Philippines</a:t>
            </a:r>
            <a:r>
              <a:rPr lang="en-GB" sz="2000" dirty="0"/>
              <a:t> - over 60% of forests in indigenous territories; 4.5 </a:t>
            </a:r>
            <a:r>
              <a:rPr lang="en-GB" sz="2000" dirty="0" err="1"/>
              <a:t>m.ha</a:t>
            </a:r>
            <a:r>
              <a:rPr lang="en-GB" sz="2000" dirty="0"/>
              <a:t>. recognised as Ancestral Domain (</a:t>
            </a:r>
            <a:r>
              <a:rPr lang="en-GB" sz="1600" dirty="0" err="1"/>
              <a:t>Pedgragosa</a:t>
            </a:r>
            <a:r>
              <a:rPr lang="en-GB" sz="1600" dirty="0"/>
              <a:t> 2012</a:t>
            </a:r>
            <a:r>
              <a:rPr lang="en-GB" sz="2000" dirty="0"/>
              <a:t>)</a:t>
            </a:r>
          </a:p>
          <a:p>
            <a:pPr lvl="1" eaLnBrk="1" hangingPunct="1">
              <a:lnSpc>
                <a:spcPct val="90000"/>
              </a:lnSpc>
            </a:pPr>
            <a:r>
              <a:rPr lang="en-GB" sz="2000" dirty="0">
                <a:solidFill>
                  <a:srgbClr val="FF0000"/>
                </a:solidFill>
              </a:rPr>
              <a:t>Australia</a:t>
            </a:r>
            <a:r>
              <a:rPr lang="en-GB" sz="2000" dirty="0"/>
              <a:t>: 25% of protected area estate are Indigenous PAs (</a:t>
            </a:r>
            <a:r>
              <a:rPr lang="en-GB" sz="1600" dirty="0"/>
              <a:t>Govan/Grant 2012</a:t>
            </a:r>
            <a:r>
              <a:rPr lang="en-GB" sz="2000" dirty="0"/>
              <a:t>) </a:t>
            </a:r>
          </a:p>
          <a:p>
            <a:pPr lvl="1" eaLnBrk="1" hangingPunct="1">
              <a:lnSpc>
                <a:spcPct val="90000"/>
              </a:lnSpc>
            </a:pPr>
            <a:r>
              <a:rPr lang="en-GB" sz="2000" dirty="0">
                <a:solidFill>
                  <a:srgbClr val="FF0000"/>
                </a:solidFill>
              </a:rPr>
              <a:t>Namibia</a:t>
            </a:r>
            <a:r>
              <a:rPr lang="en-GB" sz="2000" dirty="0"/>
              <a:t>: 14 </a:t>
            </a:r>
            <a:r>
              <a:rPr lang="en-GB" sz="2000" dirty="0" err="1"/>
              <a:t>m.ha</a:t>
            </a:r>
            <a:r>
              <a:rPr lang="en-GB" sz="2000" dirty="0"/>
              <a:t>. community forests &amp; conservancies (</a:t>
            </a:r>
            <a:r>
              <a:rPr lang="en-GB" sz="1600" dirty="0"/>
              <a:t>Jones 2012</a:t>
            </a:r>
            <a:r>
              <a:rPr lang="en-GB" sz="2000" dirty="0"/>
              <a:t>) </a:t>
            </a:r>
          </a:p>
          <a:p>
            <a:pPr lvl="1" eaLnBrk="1" hangingPunct="1">
              <a:lnSpc>
                <a:spcPct val="90000"/>
              </a:lnSpc>
            </a:pPr>
            <a:r>
              <a:rPr lang="en-US" sz="2000" dirty="0">
                <a:solidFill>
                  <a:srgbClr val="FF0000"/>
                </a:solidFill>
              </a:rPr>
              <a:t>Fiji</a:t>
            </a:r>
            <a:r>
              <a:rPr lang="en-US" sz="2000" dirty="0"/>
              <a:t>: 1.7 </a:t>
            </a:r>
            <a:r>
              <a:rPr lang="en-US" sz="2000" dirty="0" err="1"/>
              <a:t>m.ha</a:t>
            </a:r>
            <a:r>
              <a:rPr lang="en-US" sz="2000" dirty="0"/>
              <a:t>. under Locally Managed Marine Areas (100% of marine PAs; </a:t>
            </a:r>
            <a:r>
              <a:rPr lang="en-US" sz="1600" dirty="0" err="1"/>
              <a:t>Govan</a:t>
            </a:r>
            <a:r>
              <a:rPr lang="en-US" sz="1600" dirty="0"/>
              <a:t> 2012</a:t>
            </a:r>
            <a:r>
              <a:rPr lang="en-US" sz="2000" dirty="0"/>
              <a:t>) </a:t>
            </a:r>
          </a:p>
          <a:p>
            <a:pPr lvl="1" eaLnBrk="1" hangingPunct="1">
              <a:lnSpc>
                <a:spcPct val="90000"/>
              </a:lnSpc>
            </a:pPr>
            <a:r>
              <a:rPr lang="en-US" sz="2000" dirty="0">
                <a:solidFill>
                  <a:srgbClr val="FF0000"/>
                </a:solidFill>
              </a:rPr>
              <a:t>Mexico</a:t>
            </a:r>
            <a:r>
              <a:rPr lang="en-US" sz="2000" dirty="0"/>
              <a:t> (Oaxaca): 82% forests community owned/managed (</a:t>
            </a:r>
            <a:r>
              <a:rPr lang="en-US" sz="1600" dirty="0"/>
              <a:t>Martin et al 2010</a:t>
            </a:r>
            <a:r>
              <a:rPr lang="en-US" sz="2000" dirty="0"/>
              <a:t>) </a:t>
            </a:r>
          </a:p>
          <a:p>
            <a:pPr lvl="1" eaLnBrk="1" hangingPunct="1">
              <a:lnSpc>
                <a:spcPct val="90000"/>
              </a:lnSpc>
            </a:pPr>
            <a:r>
              <a:rPr lang="en-GB" sz="2000" dirty="0">
                <a:solidFill>
                  <a:srgbClr val="FF0000"/>
                </a:solidFill>
              </a:rPr>
              <a:t>South Asia</a:t>
            </a:r>
            <a:r>
              <a:rPr lang="en-GB" sz="2000" dirty="0"/>
              <a:t>: Thousands of unrecognised ICCAs (no estimate)</a:t>
            </a:r>
            <a:endParaRPr lang="en-US" sz="2000" dirty="0">
              <a:solidFill>
                <a:srgbClr val="FF0000"/>
              </a:solidFill>
            </a:endParaRPr>
          </a:p>
          <a:p>
            <a:pPr eaLnBrk="1" hangingPunct="1">
              <a:lnSpc>
                <a:spcPct val="90000"/>
              </a:lnSpc>
              <a:buFont typeface="Wingdings" pitchFamily="84" charset="2"/>
              <a:buNone/>
            </a:pPr>
            <a:endParaRPr lang="en-US" sz="3000" dirty="0">
              <a:solidFill>
                <a:srgbClr val="FF0000"/>
              </a:solidFill>
            </a:endParaRPr>
          </a:p>
        </p:txBody>
      </p:sp>
    </p:spTree>
    <p:extLst>
      <p:ext uri="{BB962C8B-B14F-4D97-AF65-F5344CB8AC3E}">
        <p14:creationId xmlns:p14="http://schemas.microsoft.com/office/powerpoint/2010/main" val="3692474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80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806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2806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2806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2806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2806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2806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28067">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28067">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2806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806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body" sz="half" idx="4294967295"/>
          </p:nvPr>
        </p:nvSpPr>
        <p:spPr>
          <a:xfrm>
            <a:off x="5029200" y="2590800"/>
            <a:ext cx="3962400" cy="3886200"/>
          </a:xfrm>
        </p:spPr>
        <p:txBody>
          <a:bodyPr/>
          <a:lstStyle/>
          <a:p>
            <a:pPr>
              <a:lnSpc>
                <a:spcPct val="90000"/>
              </a:lnSpc>
              <a:buFont typeface="Wingdings" charset="0"/>
              <a:buNone/>
            </a:pPr>
            <a:endParaRPr lang="en-US" sz="2000" dirty="0"/>
          </a:p>
          <a:p>
            <a:pPr>
              <a:lnSpc>
                <a:spcPct val="90000"/>
              </a:lnSpc>
            </a:pPr>
            <a:r>
              <a:rPr lang="en-US" sz="2000" dirty="0"/>
              <a:t>address </a:t>
            </a:r>
            <a:r>
              <a:rPr lang="en-US" sz="2800" dirty="0">
                <a:solidFill>
                  <a:schemeClr val="hlink"/>
                </a:solidFill>
              </a:rPr>
              <a:t>gaps</a:t>
            </a:r>
            <a:r>
              <a:rPr lang="en-US" sz="2000" dirty="0"/>
              <a:t> in the </a:t>
            </a:r>
            <a:r>
              <a:rPr lang="en-US" sz="2000" dirty="0" smtClean="0"/>
              <a:t>system</a:t>
            </a:r>
          </a:p>
          <a:p>
            <a:pPr>
              <a:lnSpc>
                <a:spcPct val="90000"/>
              </a:lnSpc>
            </a:pPr>
            <a:r>
              <a:rPr lang="en-US" sz="2000" dirty="0" smtClean="0"/>
              <a:t>improve </a:t>
            </a:r>
            <a:r>
              <a:rPr lang="en-US" sz="2800" dirty="0">
                <a:solidFill>
                  <a:schemeClr val="hlink"/>
                </a:solidFill>
              </a:rPr>
              <a:t>connectivity</a:t>
            </a:r>
            <a:r>
              <a:rPr lang="en-US" sz="2000" dirty="0"/>
              <a:t> in the landscape, and </a:t>
            </a:r>
            <a:r>
              <a:rPr lang="en-US" sz="2800" dirty="0">
                <a:solidFill>
                  <a:schemeClr val="hlink"/>
                </a:solidFill>
              </a:rPr>
              <a:t>flexibility</a:t>
            </a:r>
            <a:r>
              <a:rPr lang="en-US" sz="2000" dirty="0"/>
              <a:t> and </a:t>
            </a:r>
            <a:r>
              <a:rPr lang="en-US" sz="2800" dirty="0">
                <a:solidFill>
                  <a:schemeClr val="hlink"/>
                </a:solidFill>
              </a:rPr>
              <a:t>resilience</a:t>
            </a:r>
            <a:r>
              <a:rPr lang="en-US" sz="2000" dirty="0"/>
              <a:t> of the system </a:t>
            </a:r>
            <a:endParaRPr lang="en-US" sz="2000" dirty="0" smtClean="0"/>
          </a:p>
          <a:p>
            <a:pPr>
              <a:lnSpc>
                <a:spcPct val="90000"/>
              </a:lnSpc>
            </a:pPr>
            <a:r>
              <a:rPr lang="en-US" sz="2000" dirty="0" smtClean="0"/>
              <a:t>help </a:t>
            </a:r>
            <a:r>
              <a:rPr lang="en-US" sz="2000" dirty="0"/>
              <a:t>adapt to </a:t>
            </a:r>
            <a:r>
              <a:rPr lang="en-US" sz="2400" dirty="0">
                <a:solidFill>
                  <a:schemeClr val="hlink"/>
                </a:solidFill>
              </a:rPr>
              <a:t>climate change</a:t>
            </a:r>
            <a:endParaRPr lang="en-US" sz="2000" dirty="0"/>
          </a:p>
          <a:p>
            <a:pPr>
              <a:lnSpc>
                <a:spcPct val="90000"/>
              </a:lnSpc>
              <a:buFont typeface="Wingdings" charset="0"/>
              <a:buNone/>
            </a:pPr>
            <a:endParaRPr lang="en-US" sz="1000" dirty="0"/>
          </a:p>
          <a:p>
            <a:pPr algn="r">
              <a:lnSpc>
                <a:spcPct val="90000"/>
              </a:lnSpc>
              <a:buFont typeface="Wingdings" charset="0"/>
              <a:buNone/>
            </a:pPr>
            <a:endParaRPr lang="en-US" sz="2400" dirty="0">
              <a:solidFill>
                <a:schemeClr val="accent1"/>
              </a:solidFill>
            </a:endParaRPr>
          </a:p>
        </p:txBody>
      </p:sp>
      <p:sp>
        <p:nvSpPr>
          <p:cNvPr id="2" name="Rectangle 2"/>
          <p:cNvSpPr>
            <a:spLocks noChangeArrowheads="1"/>
          </p:cNvSpPr>
          <p:nvPr/>
        </p:nvSpPr>
        <p:spPr bwMode="auto">
          <a:xfrm>
            <a:off x="-76200" y="5715000"/>
            <a:ext cx="9144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hlink"/>
              </a:buClr>
              <a:buSzPct val="90000"/>
              <a:buFont typeface="Wingdings" charset="0"/>
              <a:buNone/>
            </a:pPr>
            <a:endParaRPr lang="en-US" sz="1000">
              <a:effectLst>
                <a:outerShdw blurRad="38100" dist="38100" dir="2700000" algn="tl">
                  <a:srgbClr val="000000"/>
                </a:outerShdw>
              </a:effectLst>
            </a:endParaRPr>
          </a:p>
        </p:txBody>
      </p:sp>
      <p:grpSp>
        <p:nvGrpSpPr>
          <p:cNvPr id="881668" name="Group 4"/>
          <p:cNvGrpSpPr>
            <a:grpSpLocks/>
          </p:cNvGrpSpPr>
          <p:nvPr/>
        </p:nvGrpSpPr>
        <p:grpSpPr bwMode="auto">
          <a:xfrm>
            <a:off x="0" y="0"/>
            <a:ext cx="3451225" cy="3048000"/>
            <a:chOff x="2832" y="1536"/>
            <a:chExt cx="3263" cy="2448"/>
          </a:xfrm>
        </p:grpSpPr>
        <p:pic>
          <p:nvPicPr>
            <p:cNvPr id="8816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2" y="1536"/>
              <a:ext cx="3263" cy="244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81670" name="Text Box 6"/>
            <p:cNvSpPr txBox="1">
              <a:spLocks noChangeArrowheads="1"/>
            </p:cNvSpPr>
            <p:nvPr/>
          </p:nvSpPr>
          <p:spPr bwMode="auto">
            <a:xfrm>
              <a:off x="3649" y="2064"/>
              <a:ext cx="1723" cy="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solidFill>
                    <a:schemeClr val="bg1"/>
                  </a:solidFill>
                </a:rPr>
                <a:t>Chilika Lagoon</a:t>
              </a:r>
            </a:p>
          </p:txBody>
        </p:sp>
        <p:sp>
          <p:nvSpPr>
            <p:cNvPr id="881671" name="Text Box 7"/>
            <p:cNvSpPr txBox="1">
              <a:spLocks noChangeArrowheads="1"/>
            </p:cNvSpPr>
            <p:nvPr/>
          </p:nvSpPr>
          <p:spPr bwMode="auto">
            <a:xfrm>
              <a:off x="4271" y="3024"/>
              <a:ext cx="1267" cy="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FF00"/>
                  </a:solidFill>
                </a:rPr>
                <a:t>B a y   o f   </a:t>
              </a:r>
            </a:p>
            <a:p>
              <a:r>
                <a:rPr lang="en-US">
                  <a:solidFill>
                    <a:srgbClr val="FFFF00"/>
                  </a:solidFill>
                </a:rPr>
                <a:t>B e n g a l</a:t>
              </a:r>
            </a:p>
          </p:txBody>
        </p:sp>
      </p:grpSp>
      <p:pic>
        <p:nvPicPr>
          <p:cNvPr id="88167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48100"/>
            <a:ext cx="4699000" cy="294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81673" name="Text Box 9"/>
          <p:cNvSpPr txBox="1">
            <a:spLocks noChangeArrowheads="1"/>
          </p:cNvSpPr>
          <p:nvPr/>
        </p:nvSpPr>
        <p:spPr bwMode="auto">
          <a:xfrm>
            <a:off x="4114800" y="152400"/>
            <a:ext cx="4953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1"/>
                  </a:outerShdw>
                </a:effectLst>
              </a14:hiddenEffects>
            </a:ext>
          </a:extLst>
        </p:spPr>
        <p:txBody>
          <a:bodyPr/>
          <a:lstStyle/>
          <a:p>
            <a:pPr marL="342900" indent="-342900" eaLnBrk="1" hangingPunct="1">
              <a:lnSpc>
                <a:spcPct val="80000"/>
              </a:lnSpc>
              <a:spcBef>
                <a:spcPct val="20000"/>
              </a:spcBef>
              <a:spcAft>
                <a:spcPct val="20000"/>
              </a:spcAft>
              <a:buClr>
                <a:schemeClr val="hlink"/>
              </a:buClr>
              <a:buSzPct val="90000"/>
              <a:buFont typeface="Wingdings" charset="0"/>
              <a:buNone/>
            </a:pPr>
            <a:r>
              <a:rPr lang="en-US" sz="2800" i="1" dirty="0">
                <a:solidFill>
                  <a:srgbClr val="FFFF00"/>
                </a:solidFill>
                <a:effectLst>
                  <a:outerShdw blurRad="38100" dist="38100" dir="2700000" algn="tl">
                    <a:srgbClr val="000000"/>
                  </a:outerShdw>
                </a:effectLst>
              </a:rPr>
              <a:t>ICCAs could </a:t>
            </a:r>
            <a:r>
              <a:rPr lang="en-US" sz="2800" i="1" dirty="0">
                <a:solidFill>
                  <a:srgbClr val="FF0000"/>
                </a:solidFill>
                <a:effectLst>
                  <a:outerShdw blurRad="38100" dist="38100" dir="2700000" algn="tl">
                    <a:srgbClr val="000000"/>
                  </a:outerShdw>
                </a:effectLst>
              </a:rPr>
              <a:t>double</a:t>
            </a:r>
            <a:r>
              <a:rPr lang="en-US" sz="2800" i="1" dirty="0">
                <a:solidFill>
                  <a:srgbClr val="FFFF00"/>
                </a:solidFill>
                <a:effectLst>
                  <a:outerShdw blurRad="38100" dist="38100" dir="2700000" algn="tl">
                    <a:srgbClr val="000000"/>
                  </a:outerShdw>
                </a:effectLst>
              </a:rPr>
              <a:t> the earth’s coverage of protected areas and other effective area-based conservation sites!</a:t>
            </a:r>
            <a:r>
              <a:rPr lang="en-US" sz="2800" i="1" dirty="0">
                <a:effectLst>
                  <a:outerShdw blurRad="38100" dist="38100" dir="2700000" algn="tl">
                    <a:srgbClr val="000000"/>
                  </a:outerShdw>
                </a:effectLst>
              </a:rPr>
              <a:t> </a:t>
            </a:r>
          </a:p>
          <a:p>
            <a:pPr marL="342900" indent="-342900" eaLnBrk="1" hangingPunct="1">
              <a:lnSpc>
                <a:spcPct val="80000"/>
              </a:lnSpc>
              <a:spcBef>
                <a:spcPct val="20000"/>
              </a:spcBef>
              <a:spcAft>
                <a:spcPct val="20000"/>
              </a:spcAft>
              <a:buClr>
                <a:schemeClr val="hlink"/>
              </a:buClr>
              <a:buSzPct val="90000"/>
              <a:buFont typeface="Wingdings" charset="0"/>
              <a:buNone/>
            </a:pPr>
            <a:r>
              <a:rPr lang="en-US" sz="2800" dirty="0">
                <a:solidFill>
                  <a:srgbClr val="FF0000"/>
                </a:solidFill>
                <a:effectLst>
                  <a:outerShdw blurRad="38100" dist="38100" dir="2700000" algn="tl">
                    <a:srgbClr val="000000"/>
                  </a:outerShdw>
                </a:effectLst>
              </a:rPr>
              <a:t>	</a:t>
            </a:r>
            <a:endParaRPr lang="en-US" sz="2800" dirty="0">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nodeType="afterEffect">
                                  <p:stCondLst>
                                    <p:cond delay="0"/>
                                  </p:stCondLst>
                                  <p:childTnLst>
                                    <p:set>
                                      <p:cBhvr>
                                        <p:cTn id="6" dur="1" fill="hold">
                                          <p:stCondLst>
                                            <p:cond delay="0"/>
                                          </p:stCondLst>
                                        </p:cTn>
                                        <p:tgtEl>
                                          <p:spTgt spid="881668"/>
                                        </p:tgtEl>
                                        <p:attrNameLst>
                                          <p:attrName>style.visibility</p:attrName>
                                        </p:attrNameLst>
                                      </p:cBhvr>
                                      <p:to>
                                        <p:strVal val="visible"/>
                                      </p:to>
                                    </p:set>
                                    <p:animEffect transition="in" filter="blinds(vertical)">
                                      <p:cBhvr>
                                        <p:cTn id="7" dur="500"/>
                                        <p:tgtEl>
                                          <p:spTgt spid="881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4" name="Rectangle 2"/>
          <p:cNvSpPr>
            <a:spLocks noGrp="1" noChangeArrowheads="1"/>
          </p:cNvSpPr>
          <p:nvPr>
            <p:ph type="title"/>
          </p:nvPr>
        </p:nvSpPr>
        <p:spPr>
          <a:xfrm>
            <a:off x="-533400" y="-152400"/>
            <a:ext cx="10620375" cy="792163"/>
          </a:xfrm>
          <a:noFill/>
          <a:ln/>
        </p:spPr>
        <p:txBody>
          <a:bodyPr anchorCtr="1"/>
          <a:lstStyle/>
          <a:p>
            <a:pPr algn="r">
              <a:tabLst>
                <a:tab pos="2963863" algn="l"/>
              </a:tabLst>
            </a:pPr>
            <a:r>
              <a:rPr lang="en-US" sz="3200"/>
              <a:t>What is the worldwide significance of ICCAs?</a:t>
            </a:r>
          </a:p>
        </p:txBody>
      </p:sp>
      <p:sp>
        <p:nvSpPr>
          <p:cNvPr id="883715" name="Text Box 3"/>
          <p:cNvSpPr txBox="1">
            <a:spLocks noGrp="1" noChangeArrowheads="1"/>
          </p:cNvSpPr>
          <p:nvPr>
            <p:ph type="body" sz="half" idx="1"/>
          </p:nvPr>
        </p:nvSpPr>
        <p:spPr>
          <a:xfrm>
            <a:off x="-73025" y="763588"/>
            <a:ext cx="5864225" cy="7389812"/>
          </a:xfrm>
          <a:noFill/>
          <a:ln/>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1"/>
                  </a:outerShdw>
                </a:effectLst>
              </a14:hiddenEffects>
            </a:ext>
          </a:extLst>
        </p:spPr>
        <p:txBody>
          <a:bodyPr/>
          <a:lstStyle/>
          <a:p>
            <a:pPr>
              <a:lnSpc>
                <a:spcPct val="80000"/>
              </a:lnSpc>
              <a:spcAft>
                <a:spcPct val="20000"/>
              </a:spcAft>
            </a:pPr>
            <a:r>
              <a:rPr lang="it-IT" sz="2800" dirty="0" err="1"/>
              <a:t>Maintain</a:t>
            </a:r>
            <a:r>
              <a:rPr lang="it-IT" sz="2800" dirty="0"/>
              <a:t> </a:t>
            </a:r>
            <a:r>
              <a:rPr lang="it-IT" sz="2800" dirty="0" err="1"/>
              <a:t>critical</a:t>
            </a:r>
            <a:r>
              <a:rPr lang="it-IT" sz="2800" dirty="0"/>
              <a:t> </a:t>
            </a:r>
            <a:r>
              <a:rPr lang="it-IT" sz="2800" dirty="0" err="1">
                <a:solidFill>
                  <a:schemeClr val="folHlink"/>
                </a:solidFill>
              </a:rPr>
              <a:t>ecosystem</a:t>
            </a:r>
            <a:r>
              <a:rPr lang="it-IT" sz="2800" dirty="0">
                <a:solidFill>
                  <a:schemeClr val="folHlink"/>
                </a:solidFill>
              </a:rPr>
              <a:t> </a:t>
            </a:r>
            <a:r>
              <a:rPr lang="it-IT" sz="2800" dirty="0" err="1">
                <a:solidFill>
                  <a:schemeClr val="folHlink"/>
                </a:solidFill>
              </a:rPr>
              <a:t>services</a:t>
            </a:r>
            <a:r>
              <a:rPr lang="it-IT" sz="2800" dirty="0">
                <a:solidFill>
                  <a:schemeClr val="folHlink"/>
                </a:solidFill>
              </a:rPr>
              <a:t> </a:t>
            </a:r>
            <a:r>
              <a:rPr lang="it-IT" sz="2800" dirty="0"/>
              <a:t>and </a:t>
            </a:r>
            <a:r>
              <a:rPr lang="it-IT" sz="2800" dirty="0" err="1"/>
              <a:t>provide</a:t>
            </a:r>
            <a:r>
              <a:rPr lang="it-IT" sz="2800" dirty="0"/>
              <a:t> </a:t>
            </a:r>
            <a:r>
              <a:rPr lang="it-IT" sz="2800" dirty="0" err="1">
                <a:solidFill>
                  <a:schemeClr val="folHlink"/>
                </a:solidFill>
              </a:rPr>
              <a:t>ecological</a:t>
            </a:r>
            <a:r>
              <a:rPr lang="it-IT" sz="2800" dirty="0">
                <a:solidFill>
                  <a:schemeClr val="folHlink"/>
                </a:solidFill>
              </a:rPr>
              <a:t> </a:t>
            </a:r>
            <a:r>
              <a:rPr lang="it-IT" sz="2800" dirty="0" err="1">
                <a:solidFill>
                  <a:schemeClr val="folHlink"/>
                </a:solidFill>
              </a:rPr>
              <a:t>connectivity</a:t>
            </a:r>
            <a:r>
              <a:rPr lang="it-IT" sz="2800" dirty="0">
                <a:solidFill>
                  <a:schemeClr val="folHlink"/>
                </a:solidFill>
              </a:rPr>
              <a:t> and </a:t>
            </a:r>
            <a:r>
              <a:rPr lang="it-IT" sz="2800" dirty="0" err="1" smtClean="0">
                <a:solidFill>
                  <a:schemeClr val="folHlink"/>
                </a:solidFill>
              </a:rPr>
              <a:t>resilience</a:t>
            </a:r>
            <a:endParaRPr lang="en-US" sz="2800" dirty="0">
              <a:solidFill>
                <a:schemeClr val="folHlink"/>
              </a:solidFill>
            </a:endParaRPr>
          </a:p>
          <a:p>
            <a:pPr>
              <a:lnSpc>
                <a:spcPct val="80000"/>
              </a:lnSpc>
              <a:spcAft>
                <a:spcPct val="20000"/>
              </a:spcAft>
            </a:pPr>
            <a:r>
              <a:rPr lang="en-US" sz="2800" dirty="0"/>
              <a:t>Are the </a:t>
            </a:r>
            <a:r>
              <a:rPr lang="en-US" sz="2800" dirty="0">
                <a:solidFill>
                  <a:schemeClr val="hlink"/>
                </a:solidFill>
              </a:rPr>
              <a:t>basis of livelihoods and cultural identity for millions of </a:t>
            </a:r>
            <a:r>
              <a:rPr lang="en-US" sz="2800" dirty="0" smtClean="0">
                <a:solidFill>
                  <a:schemeClr val="hlink"/>
                </a:solidFill>
              </a:rPr>
              <a:t>people</a:t>
            </a:r>
            <a:endParaRPr lang="en-US" sz="2800" dirty="0"/>
          </a:p>
          <a:p>
            <a:pPr>
              <a:lnSpc>
                <a:spcPct val="80000"/>
              </a:lnSpc>
              <a:spcAft>
                <a:spcPct val="20000"/>
              </a:spcAft>
            </a:pPr>
            <a:r>
              <a:rPr lang="en-US" sz="2800" dirty="0"/>
              <a:t>Are site-specific, adaptive, and built on </a:t>
            </a:r>
            <a:r>
              <a:rPr lang="en-US" sz="2800" dirty="0">
                <a:solidFill>
                  <a:schemeClr val="hlink"/>
                </a:solidFill>
              </a:rPr>
              <a:t>sophisticated ecological knowledge </a:t>
            </a:r>
            <a:r>
              <a:rPr lang="en-US" sz="2800" dirty="0" smtClean="0">
                <a:solidFill>
                  <a:schemeClr val="hlink"/>
                </a:solidFill>
              </a:rPr>
              <a:t>systems</a:t>
            </a:r>
            <a:endParaRPr lang="en-US" sz="2800" dirty="0">
              <a:solidFill>
                <a:schemeClr val="hlink"/>
              </a:solidFill>
            </a:endParaRPr>
          </a:p>
          <a:p>
            <a:pPr>
              <a:lnSpc>
                <a:spcPct val="80000"/>
              </a:lnSpc>
              <a:spcAft>
                <a:spcPct val="20000"/>
              </a:spcAft>
            </a:pPr>
            <a:endParaRPr lang="en-US" sz="2800" dirty="0">
              <a:solidFill>
                <a:schemeClr val="hlink"/>
              </a:solidFill>
            </a:endParaRPr>
          </a:p>
          <a:p>
            <a:pPr>
              <a:lnSpc>
                <a:spcPct val="80000"/>
              </a:lnSpc>
              <a:spcAft>
                <a:spcPct val="20000"/>
              </a:spcAft>
              <a:buFont typeface="Wingdings" charset="0"/>
              <a:buNone/>
            </a:pPr>
            <a:endParaRPr lang="en-US" sz="2800" dirty="0"/>
          </a:p>
        </p:txBody>
      </p:sp>
      <p:pic>
        <p:nvPicPr>
          <p:cNvPr id="883716" name="Picture 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156325" y="2819400"/>
            <a:ext cx="2987675" cy="2219325"/>
          </a:xfrm>
          <a:ln/>
        </p:spPr>
      </p:pic>
      <p:sp>
        <p:nvSpPr>
          <p:cNvPr id="883717" name="Rectangle 5"/>
          <p:cNvSpPr>
            <a:spLocks noChangeArrowheads="1"/>
          </p:cNvSpPr>
          <p:nvPr/>
        </p:nvSpPr>
        <p:spPr bwMode="auto">
          <a:xfrm>
            <a:off x="6705600" y="5029200"/>
            <a:ext cx="2438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ts val="500"/>
              </a:spcBef>
              <a:spcAft>
                <a:spcPts val="500"/>
              </a:spcAft>
            </a:pPr>
            <a:r>
              <a:rPr lang="en-US" sz="1400" b="1"/>
              <a:t>Walalkara Indigenous PA, Australia</a:t>
            </a:r>
          </a:p>
        </p:txBody>
      </p:sp>
      <p:pic>
        <p:nvPicPr>
          <p:cNvPr id="883718" name="Picture 6" descr="FIGURE 3"/>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791200" y="685800"/>
            <a:ext cx="3244850" cy="16367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83719" name="Rectangle 7"/>
          <p:cNvSpPr>
            <a:spLocks noChangeArrowheads="1"/>
          </p:cNvSpPr>
          <p:nvPr/>
        </p:nvSpPr>
        <p:spPr bwMode="auto">
          <a:xfrm>
            <a:off x="6553200" y="2362200"/>
            <a:ext cx="29146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ts val="500"/>
              </a:spcBef>
              <a:spcAft>
                <a:spcPts val="500"/>
              </a:spcAft>
            </a:pPr>
            <a:r>
              <a:rPr lang="en-US" sz="1400" b="1"/>
              <a:t>Shimshal Community Conserved Area, Pakistan</a:t>
            </a:r>
          </a:p>
        </p:txBody>
      </p:sp>
      <p:pic>
        <p:nvPicPr>
          <p:cNvPr id="88372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2238" y="4953000"/>
            <a:ext cx="1427162"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83721" name="Rectangle 9"/>
          <p:cNvSpPr>
            <a:spLocks noChangeArrowheads="1"/>
          </p:cNvSpPr>
          <p:nvPr/>
        </p:nvSpPr>
        <p:spPr bwMode="auto">
          <a:xfrm>
            <a:off x="6700838" y="6276975"/>
            <a:ext cx="2438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ts val="500"/>
              </a:spcBef>
              <a:spcAft>
                <a:spcPts val="500"/>
              </a:spcAft>
            </a:pPr>
            <a:r>
              <a:rPr lang="en-US" sz="1400" b="1"/>
              <a:t>Suva youth in traditional attire, Fiji © Stacy Jupiter</a:t>
            </a:r>
          </a:p>
        </p:txBody>
      </p:sp>
      <p:pic>
        <p:nvPicPr>
          <p:cNvPr id="883722" name="Picture 10" descr="Buddhist painting (bright)AK-3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876800"/>
            <a:ext cx="1304925" cy="1981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2"/>
          <p:cNvSpPr>
            <a:spLocks noGrp="1" noChangeArrowheads="1"/>
          </p:cNvSpPr>
          <p:nvPr>
            <p:ph type="title" sz="quarter"/>
          </p:nvPr>
        </p:nvSpPr>
        <p:spPr>
          <a:xfrm>
            <a:off x="34925" y="457200"/>
            <a:ext cx="8964613" cy="1143000"/>
          </a:xfrm>
        </p:spPr>
        <p:txBody>
          <a:bodyPr/>
          <a:lstStyle/>
          <a:p>
            <a:r>
              <a:rPr lang="en-US" sz="3200" dirty="0"/>
              <a:t>ICCAs also  link ‘wild’ and ‘domesticated’ biodiversity, and associated cultures…providing resilience, adaptation, food sovereignty </a:t>
            </a:r>
            <a:br>
              <a:rPr lang="en-US" sz="3200" dirty="0"/>
            </a:br>
            <a:endParaRPr lang="en-US" sz="3200" dirty="0"/>
          </a:p>
        </p:txBody>
      </p:sp>
      <p:pic>
        <p:nvPicPr>
          <p:cNvPr id="885763" name="Picture 3" descr="Valley with lush green paddy fields AK21"/>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0" y="3200400"/>
            <a:ext cx="2490788" cy="36576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85764" name="Picture 4" descr="Bamboo &amp; forest in background AK1"/>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791200" y="2335213"/>
            <a:ext cx="3352800" cy="223678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85765" name="Picture 5" descr="Jardhari &amp; family sorting seeds AK13"/>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2819400" y="4926013"/>
            <a:ext cx="2895600" cy="193198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85766" name="Picture 6" descr="Mosaic of traditional seeds AK18"/>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5791200" y="4643438"/>
            <a:ext cx="3352800" cy="223678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85767" name="Picture 7" descr="P101006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9800" y="2254250"/>
            <a:ext cx="3505200" cy="2622550"/>
          </a:xfrm>
          <a:prstGeom prst="rect">
            <a:avLst/>
          </a:prstGeom>
          <a:noFill/>
          <a:extLst>
            <a:ext uri="{909E8E84-426E-40dd-AFC4-6F175D3DCCD1}">
              <a14:hiddenFill xmlns:a14="http://schemas.microsoft.com/office/drawing/2010/main">
                <a:solidFill>
                  <a:srgbClr val="FFFFFF"/>
                </a:solidFill>
              </a14:hiddenFill>
            </a:ext>
          </a:extLst>
        </p:spPr>
      </p:pic>
      <p:pic>
        <p:nvPicPr>
          <p:cNvPr id="885768" name="Picture 8" descr="P10101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584325"/>
            <a:ext cx="2362200" cy="1768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90" name="Rectangle 2"/>
          <p:cNvSpPr>
            <a:spLocks noGrp="1" noChangeArrowheads="1"/>
          </p:cNvSpPr>
          <p:nvPr>
            <p:ph type="ctrTitle"/>
          </p:nvPr>
        </p:nvSpPr>
        <p:spPr>
          <a:xfrm>
            <a:off x="457200" y="-228600"/>
            <a:ext cx="8229600" cy="1828800"/>
          </a:xfrm>
        </p:spPr>
        <p:txBody>
          <a:bodyPr/>
          <a:lstStyle/>
          <a:p>
            <a:r>
              <a:rPr lang="en-US" sz="4000"/>
              <a:t>ICCAs provide aesthetic &amp; community cohesion opportunities</a:t>
            </a:r>
            <a:endParaRPr lang="en-US"/>
          </a:p>
        </p:txBody>
      </p:sp>
      <p:pic>
        <p:nvPicPr>
          <p:cNvPr id="8570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3101975"/>
            <a:ext cx="5076825" cy="375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57093" name="Text Box 5"/>
          <p:cNvSpPr txBox="1">
            <a:spLocks noChangeArrowheads="1"/>
          </p:cNvSpPr>
          <p:nvPr/>
        </p:nvSpPr>
        <p:spPr bwMode="auto">
          <a:xfrm>
            <a:off x="4648200" y="2667000"/>
            <a:ext cx="464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a:latin typeface="Lucida Grande" charset="0"/>
              </a:rPr>
              <a:t>Bredhurst Wood volunteers, UK © Vanessa Jones</a:t>
            </a:r>
          </a:p>
        </p:txBody>
      </p:sp>
      <p:pic>
        <p:nvPicPr>
          <p:cNvPr id="8570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467225"/>
            <a:ext cx="3581400"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5709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71600"/>
            <a:ext cx="2513013" cy="335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57096" name="Text Box 8"/>
          <p:cNvSpPr txBox="1">
            <a:spLocks noChangeArrowheads="1"/>
          </p:cNvSpPr>
          <p:nvPr/>
        </p:nvSpPr>
        <p:spPr bwMode="auto">
          <a:xfrm>
            <a:off x="2514600" y="1752600"/>
            <a:ext cx="39624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a:latin typeface="Lucida Grande" charset="0"/>
              </a:rPr>
              <a:t>Forests of Wet'suwet'en First Nation territory © Francois Depey</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g02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268413"/>
            <a:ext cx="28797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p:cNvSpPr>
            <a:spLocks noGrp="1" noChangeArrowheads="1"/>
          </p:cNvSpPr>
          <p:nvPr>
            <p:ph type="title"/>
          </p:nvPr>
        </p:nvSpPr>
        <p:spPr/>
        <p:txBody>
          <a:bodyPr/>
          <a:lstStyle/>
          <a:p>
            <a:pPr eaLnBrk="1" hangingPunct="1"/>
            <a:r>
              <a:rPr lang="en-GB" sz="3200" dirty="0">
                <a:latin typeface="Tahoma" charset="0"/>
                <a:cs typeface="Arial" charset="0"/>
              </a:rPr>
              <a:t/>
            </a:r>
            <a:br>
              <a:rPr lang="en-GB" sz="3200" dirty="0">
                <a:latin typeface="Tahoma" charset="0"/>
                <a:cs typeface="Arial" charset="0"/>
              </a:rPr>
            </a:br>
            <a:endParaRPr lang="en-GB" sz="3200" dirty="0">
              <a:latin typeface="Tahoma" charset="0"/>
              <a:cs typeface="Arial" charset="0"/>
            </a:endParaRPr>
          </a:p>
        </p:txBody>
      </p:sp>
      <p:sp>
        <p:nvSpPr>
          <p:cNvPr id="40964" name="Rectangle 4"/>
          <p:cNvSpPr>
            <a:spLocks noGrp="1" noChangeArrowheads="1"/>
          </p:cNvSpPr>
          <p:nvPr>
            <p:ph type="body" idx="1"/>
          </p:nvPr>
        </p:nvSpPr>
        <p:spPr>
          <a:xfrm>
            <a:off x="3635374" y="260350"/>
            <a:ext cx="5401121" cy="6597650"/>
          </a:xfrm>
        </p:spPr>
        <p:txBody>
          <a:bodyPr/>
          <a:lstStyle/>
          <a:p>
            <a:pPr eaLnBrk="1" hangingPunct="1">
              <a:lnSpc>
                <a:spcPct val="90000"/>
              </a:lnSpc>
            </a:pPr>
            <a:endParaRPr lang="en-GB" sz="2000" dirty="0">
              <a:latin typeface="Tahoma" charset="0"/>
              <a:cs typeface="Arial" charset="0"/>
            </a:endParaRPr>
          </a:p>
          <a:p>
            <a:pPr lvl="2" eaLnBrk="1" hangingPunct="1">
              <a:lnSpc>
                <a:spcPct val="90000"/>
              </a:lnSpc>
              <a:buFont typeface="Wingdings" charset="0"/>
              <a:buNone/>
            </a:pPr>
            <a:endParaRPr lang="en-GB" sz="2000" dirty="0">
              <a:solidFill>
                <a:schemeClr val="hlink"/>
              </a:solidFill>
              <a:latin typeface="Tahoma" charset="0"/>
              <a:cs typeface="Arial" charset="0"/>
            </a:endParaRPr>
          </a:p>
          <a:p>
            <a:pPr lvl="2" eaLnBrk="1" hangingPunct="1">
              <a:lnSpc>
                <a:spcPct val="90000"/>
              </a:lnSpc>
            </a:pPr>
            <a:r>
              <a:rPr lang="en-GB" sz="2000" dirty="0">
                <a:solidFill>
                  <a:schemeClr val="hlink"/>
                </a:solidFill>
                <a:latin typeface="Tahoma" charset="0"/>
                <a:cs typeface="Arial" charset="0"/>
              </a:rPr>
              <a:t>a</a:t>
            </a:r>
            <a:r>
              <a:rPr lang="en-GB" sz="2000" dirty="0" smtClean="0">
                <a:solidFill>
                  <a:schemeClr val="hlink"/>
                </a:solidFill>
                <a:latin typeface="Tahoma" charset="0"/>
                <a:cs typeface="Arial" charset="0"/>
              </a:rPr>
              <a:t>ccess/use </a:t>
            </a:r>
            <a:r>
              <a:rPr lang="en-GB" sz="2000" dirty="0">
                <a:solidFill>
                  <a:schemeClr val="hlink"/>
                </a:solidFill>
                <a:latin typeface="Tahoma" charset="0"/>
                <a:cs typeface="Arial" charset="0"/>
              </a:rPr>
              <a:t>rules</a:t>
            </a:r>
            <a:r>
              <a:rPr lang="en-GB" sz="1800" dirty="0">
                <a:latin typeface="Tahoma" charset="0"/>
                <a:cs typeface="Arial" charset="0"/>
              </a:rPr>
              <a:t> &amp; limitations</a:t>
            </a:r>
          </a:p>
          <a:p>
            <a:pPr lvl="2" eaLnBrk="1" hangingPunct="1">
              <a:lnSpc>
                <a:spcPct val="90000"/>
              </a:lnSpc>
            </a:pPr>
            <a:r>
              <a:rPr lang="en-GB" sz="1800" dirty="0">
                <a:latin typeface="Tahoma" charset="0"/>
                <a:cs typeface="Arial" charset="0"/>
              </a:rPr>
              <a:t>sacred, forbidden, </a:t>
            </a:r>
            <a:r>
              <a:rPr lang="ja-JP" altLang="en-GB" sz="1800" dirty="0">
                <a:latin typeface="Tahoma" charset="0"/>
                <a:cs typeface="Arial" charset="0"/>
              </a:rPr>
              <a:t>“</a:t>
            </a:r>
            <a:r>
              <a:rPr lang="en-GB" sz="1800" dirty="0">
                <a:latin typeface="Tahoma" charset="0"/>
                <a:cs typeface="Arial" charset="0"/>
              </a:rPr>
              <a:t>reserved</a:t>
            </a:r>
            <a:r>
              <a:rPr lang="ja-JP" altLang="en-GB" sz="1800" dirty="0">
                <a:latin typeface="Tahoma" charset="0"/>
                <a:cs typeface="Arial" charset="0"/>
              </a:rPr>
              <a:t>”</a:t>
            </a:r>
            <a:r>
              <a:rPr lang="en-GB" sz="1800" dirty="0">
                <a:latin typeface="Tahoma" charset="0"/>
                <a:cs typeface="Arial" charset="0"/>
              </a:rPr>
              <a:t> spaces </a:t>
            </a:r>
          </a:p>
          <a:p>
            <a:pPr lvl="2" eaLnBrk="1" hangingPunct="1">
              <a:lnSpc>
                <a:spcPct val="90000"/>
              </a:lnSpc>
            </a:pPr>
            <a:r>
              <a:rPr lang="en-GB" sz="1800" dirty="0">
                <a:latin typeface="Tahoma" charset="0"/>
                <a:cs typeface="Arial" charset="0"/>
              </a:rPr>
              <a:t>species-specific interdictions (taboo)</a:t>
            </a:r>
          </a:p>
          <a:p>
            <a:pPr eaLnBrk="1" hangingPunct="1">
              <a:lnSpc>
                <a:spcPct val="90000"/>
              </a:lnSpc>
            </a:pPr>
            <a:r>
              <a:rPr lang="en-GB" sz="2000" dirty="0">
                <a:latin typeface="Tahoma" charset="0"/>
                <a:cs typeface="Arial" charset="0"/>
              </a:rPr>
              <a:t>based on:</a:t>
            </a:r>
          </a:p>
          <a:p>
            <a:pPr lvl="2" eaLnBrk="1" hangingPunct="1">
              <a:lnSpc>
                <a:spcPct val="90000"/>
              </a:lnSpc>
            </a:pPr>
            <a:r>
              <a:rPr lang="en-GB" sz="2000" dirty="0">
                <a:solidFill>
                  <a:schemeClr val="hlink"/>
                </a:solidFill>
                <a:latin typeface="Tahoma" charset="0"/>
                <a:cs typeface="Arial" charset="0"/>
              </a:rPr>
              <a:t>local knowledge</a:t>
            </a:r>
            <a:r>
              <a:rPr lang="en-GB" sz="1800" dirty="0">
                <a:latin typeface="Tahoma" charset="0"/>
                <a:cs typeface="Arial" charset="0"/>
              </a:rPr>
              <a:t>, understanding of relations between natural resources and community livelihoods</a:t>
            </a:r>
          </a:p>
          <a:p>
            <a:pPr lvl="2" eaLnBrk="1" hangingPunct="1">
              <a:lnSpc>
                <a:spcPct val="90000"/>
              </a:lnSpc>
            </a:pPr>
            <a:r>
              <a:rPr lang="en-GB" sz="1800" dirty="0">
                <a:latin typeface="Tahoma" charset="0"/>
                <a:cs typeface="Arial" charset="0"/>
              </a:rPr>
              <a:t>historical </a:t>
            </a:r>
            <a:r>
              <a:rPr lang="en-GB" sz="2000" dirty="0">
                <a:solidFill>
                  <a:schemeClr val="hlink"/>
                </a:solidFill>
                <a:latin typeface="Tahoma" charset="0"/>
                <a:cs typeface="Arial" charset="0"/>
              </a:rPr>
              <a:t>experience of </a:t>
            </a:r>
            <a:r>
              <a:rPr lang="en-GB" sz="2000" dirty="0" smtClean="0">
                <a:solidFill>
                  <a:schemeClr val="hlink"/>
                </a:solidFill>
                <a:latin typeface="Tahoma" charset="0"/>
                <a:cs typeface="Arial" charset="0"/>
              </a:rPr>
              <a:t>changes</a:t>
            </a:r>
            <a:endParaRPr lang="en-GB" sz="2000" dirty="0">
              <a:solidFill>
                <a:schemeClr val="hlink"/>
              </a:solidFill>
              <a:latin typeface="Tahoma" charset="0"/>
              <a:cs typeface="Arial" charset="0"/>
            </a:endParaRPr>
          </a:p>
          <a:p>
            <a:pPr lvl="2" eaLnBrk="1" hangingPunct="1">
              <a:lnSpc>
                <a:spcPct val="90000"/>
              </a:lnSpc>
            </a:pPr>
            <a:r>
              <a:rPr lang="en-GB" sz="2000" dirty="0">
                <a:solidFill>
                  <a:schemeClr val="hlink"/>
                </a:solidFill>
                <a:latin typeface="Tahoma" charset="0"/>
                <a:cs typeface="Arial" charset="0"/>
              </a:rPr>
              <a:t>cultural values</a:t>
            </a:r>
            <a:r>
              <a:rPr lang="en-GB" sz="1800" dirty="0">
                <a:latin typeface="Tahoma" charset="0"/>
                <a:cs typeface="Arial" charset="0"/>
              </a:rPr>
              <a:t> (</a:t>
            </a:r>
            <a:r>
              <a:rPr lang="en-GB" sz="1800" dirty="0" smtClean="0">
                <a:latin typeface="Tahoma" charset="0"/>
                <a:cs typeface="Arial" charset="0"/>
              </a:rPr>
              <a:t>worldviews</a:t>
            </a:r>
            <a:r>
              <a:rPr lang="en-GB" sz="1800" dirty="0">
                <a:latin typeface="Tahoma" charset="0"/>
                <a:cs typeface="Arial" charset="0"/>
              </a:rPr>
              <a:t>, spiritual and religious beliefs, </a:t>
            </a:r>
            <a:r>
              <a:rPr lang="en-GB" sz="1800" dirty="0" smtClean="0">
                <a:latin typeface="Tahoma" charset="0"/>
                <a:cs typeface="Arial" charset="0"/>
              </a:rPr>
              <a:t>social </a:t>
            </a:r>
            <a:r>
              <a:rPr lang="en-GB" sz="1800" dirty="0">
                <a:latin typeface="Tahoma" charset="0"/>
                <a:cs typeface="Arial" charset="0"/>
              </a:rPr>
              <a:t>privileges…)</a:t>
            </a:r>
          </a:p>
          <a:p>
            <a:pPr eaLnBrk="1" hangingPunct="1">
              <a:lnSpc>
                <a:spcPct val="90000"/>
              </a:lnSpc>
            </a:pPr>
            <a:r>
              <a:rPr lang="en-GB" sz="2000" dirty="0">
                <a:latin typeface="Tahoma" charset="0"/>
                <a:cs typeface="Arial" charset="0"/>
              </a:rPr>
              <a:t>and regulated by:</a:t>
            </a:r>
          </a:p>
          <a:p>
            <a:pPr lvl="2" eaLnBrk="1" hangingPunct="1">
              <a:lnSpc>
                <a:spcPct val="90000"/>
              </a:lnSpc>
            </a:pPr>
            <a:r>
              <a:rPr lang="en-GB" sz="2000" dirty="0">
                <a:solidFill>
                  <a:schemeClr val="hlink"/>
                </a:solidFill>
                <a:latin typeface="Tahoma" charset="0"/>
                <a:cs typeface="Arial" charset="0"/>
              </a:rPr>
              <a:t>customary institutions </a:t>
            </a:r>
          </a:p>
          <a:p>
            <a:pPr lvl="2" eaLnBrk="1" hangingPunct="1">
              <a:lnSpc>
                <a:spcPct val="90000"/>
              </a:lnSpc>
            </a:pPr>
            <a:r>
              <a:rPr lang="en-GB" sz="1800" dirty="0">
                <a:latin typeface="Tahoma" charset="0"/>
                <a:cs typeface="Arial" charset="0"/>
              </a:rPr>
              <a:t>capacity for </a:t>
            </a:r>
            <a:r>
              <a:rPr lang="en-GB" sz="1800" dirty="0">
                <a:solidFill>
                  <a:schemeClr val="accent1"/>
                </a:solidFill>
                <a:latin typeface="Tahoma" charset="0"/>
                <a:cs typeface="Arial" charset="0"/>
              </a:rPr>
              <a:t>sanctions</a:t>
            </a:r>
            <a:r>
              <a:rPr lang="en-GB" sz="1800" dirty="0">
                <a:latin typeface="Tahoma" charset="0"/>
                <a:cs typeface="Arial" charset="0"/>
              </a:rPr>
              <a:t> within and between </a:t>
            </a:r>
            <a:r>
              <a:rPr lang="en-GB" sz="1800" dirty="0" smtClean="0">
                <a:latin typeface="Tahoma" charset="0"/>
                <a:cs typeface="Arial" charset="0"/>
              </a:rPr>
              <a:t>communities</a:t>
            </a:r>
            <a:endParaRPr lang="en-GB" sz="1800" dirty="0">
              <a:latin typeface="Tahoma" charset="0"/>
              <a:cs typeface="Arial" charset="0"/>
            </a:endParaRPr>
          </a:p>
          <a:p>
            <a:pPr lvl="2" eaLnBrk="1" hangingPunct="1">
              <a:lnSpc>
                <a:spcPct val="90000"/>
              </a:lnSpc>
            </a:pPr>
            <a:r>
              <a:rPr lang="en-GB" sz="1800" dirty="0">
                <a:latin typeface="Tahoma" charset="0"/>
                <a:cs typeface="Arial" charset="0"/>
              </a:rPr>
              <a:t>voluntary mutual </a:t>
            </a:r>
            <a:r>
              <a:rPr lang="en-GB" sz="1800" dirty="0">
                <a:solidFill>
                  <a:srgbClr val="3366FF"/>
                </a:solidFill>
                <a:latin typeface="Tahoma" charset="0"/>
                <a:cs typeface="Arial" charset="0"/>
              </a:rPr>
              <a:t>obligations</a:t>
            </a:r>
            <a:r>
              <a:rPr lang="en-GB" sz="1800" dirty="0">
                <a:latin typeface="Tahoma" charset="0"/>
                <a:cs typeface="Arial" charset="0"/>
              </a:rPr>
              <a:t> within and between communities</a:t>
            </a:r>
          </a:p>
        </p:txBody>
      </p:sp>
      <p:sp>
        <p:nvSpPr>
          <p:cNvPr id="40965" name="Rectangle 5"/>
          <p:cNvSpPr>
            <a:spLocks noChangeArrowheads="1"/>
          </p:cNvSpPr>
          <p:nvPr/>
        </p:nvSpPr>
        <p:spPr bwMode="auto">
          <a:xfrm>
            <a:off x="107950" y="-15875"/>
            <a:ext cx="9036050" cy="923330"/>
          </a:xfrm>
          <a:prstGeom prst="rect">
            <a:avLst/>
          </a:prstGeom>
          <a:noFill/>
          <a:ln w="9525">
            <a:noFill/>
            <a:miter lim="800000"/>
            <a:headEnd/>
            <a:tailEnd/>
          </a:ln>
          <a:effectLst/>
        </p:spPr>
        <p:txBody>
          <a:bodyPr>
            <a:spAutoFit/>
          </a:bodyPr>
          <a:lstStyle/>
          <a:p>
            <a:pPr>
              <a:defRPr/>
            </a:pPr>
            <a:r>
              <a:rPr lang="en-GB" sz="2600" dirty="0">
                <a:solidFill>
                  <a:srgbClr val="FF0000"/>
                </a:solidFill>
                <a:effectLst>
                  <a:outerShdw blurRad="38100" dist="38100" dir="2700000" algn="tl">
                    <a:srgbClr val="000000"/>
                  </a:outerShdw>
                </a:effectLst>
                <a:latin typeface="Tahoma" pitchFamily="34" charset="0"/>
                <a:ea typeface="+mn-ea"/>
              </a:rPr>
              <a:t>customary practices that fostered </a:t>
            </a:r>
            <a:r>
              <a:rPr lang="en-GB" sz="2600" dirty="0" smtClean="0">
                <a:solidFill>
                  <a:srgbClr val="FF0000"/>
                </a:solidFill>
                <a:effectLst>
                  <a:outerShdw blurRad="38100" dist="38100" dir="2700000" algn="tl">
                    <a:srgbClr val="000000"/>
                  </a:outerShdw>
                </a:effectLst>
                <a:latin typeface="Tahoma" pitchFamily="34" charset="0"/>
                <a:ea typeface="+mn-ea"/>
              </a:rPr>
              <a:t>conservation (including sustainable use</a:t>
            </a:r>
            <a:r>
              <a:rPr lang="en-GB" sz="2800" dirty="0" smtClean="0">
                <a:solidFill>
                  <a:srgbClr val="FF0000"/>
                </a:solidFill>
                <a:effectLst>
                  <a:outerShdw blurRad="38100" dist="38100" dir="2700000" algn="tl">
                    <a:srgbClr val="000000"/>
                  </a:outerShdw>
                </a:effectLst>
                <a:latin typeface="Tahoma" pitchFamily="34" charset="0"/>
                <a:ea typeface="+mn-ea"/>
              </a:rPr>
              <a:t>)</a:t>
            </a:r>
            <a:endParaRPr lang="en-US" sz="2800" dirty="0">
              <a:solidFill>
                <a:srgbClr val="FF0000"/>
              </a:solidFill>
              <a:effectLst>
                <a:outerShdw blurRad="38100" dist="38100" dir="2700000" algn="tl">
                  <a:srgbClr val="000000"/>
                </a:outerShdw>
              </a:effectLst>
              <a:latin typeface="Tahoma" pitchFamily="34" charset="0"/>
              <a:ea typeface="+mn-ea"/>
            </a:endParaRPr>
          </a:p>
        </p:txBody>
      </p:sp>
      <p:pic>
        <p:nvPicPr>
          <p:cNvPr id="6150" name="Picture 6" descr="buffalo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3360738"/>
            <a:ext cx="2808287"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7" descr="cropped fisherm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45063"/>
            <a:ext cx="3995738" cy="186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7232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ctrTitle"/>
          </p:nvPr>
        </p:nvSpPr>
        <p:spPr>
          <a:xfrm>
            <a:off x="762000" y="1066800"/>
            <a:ext cx="7772400" cy="1143000"/>
          </a:xfrm>
        </p:spPr>
        <p:txBody>
          <a:bodyPr/>
          <a:lstStyle/>
          <a:p>
            <a:pPr eaLnBrk="1" hangingPunct="1"/>
            <a:r>
              <a:rPr lang="en-US"/>
              <a:t>Strategic Plan for Biodiversity  2011-20 (Aichi Targets) adopted by CBD parties in 2010</a:t>
            </a:r>
          </a:p>
        </p:txBody>
      </p:sp>
      <p:sp>
        <p:nvSpPr>
          <p:cNvPr id="46082" name="Rectangle 3"/>
          <p:cNvSpPr>
            <a:spLocks noGrp="1" noChangeArrowheads="1"/>
          </p:cNvSpPr>
          <p:nvPr>
            <p:ph type="subTitle" idx="1"/>
          </p:nvPr>
        </p:nvSpPr>
        <p:spPr>
          <a:xfrm>
            <a:off x="457200" y="3200400"/>
            <a:ext cx="8305800" cy="1752600"/>
          </a:xfrm>
        </p:spPr>
        <p:txBody>
          <a:bodyPr/>
          <a:lstStyle/>
          <a:p>
            <a:pPr eaLnBrk="1" hangingPunct="1"/>
            <a:r>
              <a:rPr lang="en-US" sz="2200" i="1"/>
              <a:t>By 2020, at least </a:t>
            </a:r>
            <a:r>
              <a:rPr lang="en-US" sz="2200" i="1">
                <a:solidFill>
                  <a:srgbClr val="FF0000"/>
                </a:solidFill>
              </a:rPr>
              <a:t>17 per cent of terrestrial</a:t>
            </a:r>
            <a:r>
              <a:rPr lang="en-US" sz="2200" i="1"/>
              <a:t> and inland water, and </a:t>
            </a:r>
            <a:r>
              <a:rPr lang="en-US" sz="2200" i="1">
                <a:solidFill>
                  <a:srgbClr val="FF0000"/>
                </a:solidFill>
              </a:rPr>
              <a:t>10 per cent of coastal and marine</a:t>
            </a:r>
            <a:r>
              <a:rPr lang="en-US" sz="2200" i="1"/>
              <a:t> areas, especially areas of particular importance for biodiversity and ecosystem services, are conserved through effectively and equitably managed, ecologically representative and well </a:t>
            </a:r>
            <a:r>
              <a:rPr lang="en-US" sz="2200" b="1" i="1"/>
              <a:t>connected systems of </a:t>
            </a:r>
            <a:r>
              <a:rPr lang="en-US" sz="2200" b="1" i="1">
                <a:solidFill>
                  <a:srgbClr val="FF0000"/>
                </a:solidFill>
              </a:rPr>
              <a:t>protected areas</a:t>
            </a:r>
            <a:r>
              <a:rPr lang="en-US" sz="2200" b="1" i="1"/>
              <a:t> and </a:t>
            </a:r>
            <a:r>
              <a:rPr lang="en-US" sz="2200" b="1" i="1">
                <a:solidFill>
                  <a:srgbClr val="FF0000"/>
                </a:solidFill>
              </a:rPr>
              <a:t>other effective area-based conservation measures</a:t>
            </a:r>
            <a:r>
              <a:rPr lang="en-US" sz="2200" i="1"/>
              <a:t>, and integrated into the wider landscapes and seascapes.</a:t>
            </a:r>
          </a:p>
          <a:p>
            <a:pPr eaLnBrk="1" hangingPunct="1"/>
            <a:endParaRPr lang="en-US" sz="2200"/>
          </a:p>
        </p:txBody>
      </p:sp>
    </p:spTree>
    <p:extLst>
      <p:ext uri="{BB962C8B-B14F-4D97-AF65-F5344CB8AC3E}">
        <p14:creationId xmlns:p14="http://schemas.microsoft.com/office/powerpoint/2010/main" val="25844251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3928" y="55363"/>
            <a:ext cx="5256584" cy="6802637"/>
          </a:xfrm>
          <a:prstGeom prst="rect">
            <a:avLst/>
          </a:prstGeom>
        </p:spPr>
      </p:pic>
      <p:sp>
        <p:nvSpPr>
          <p:cNvPr id="5" name="Title 4"/>
          <p:cNvSpPr>
            <a:spLocks noGrp="1"/>
          </p:cNvSpPr>
          <p:nvPr>
            <p:ph type="ctrTitle" sz="quarter"/>
          </p:nvPr>
        </p:nvSpPr>
        <p:spPr/>
        <p:txBody>
          <a:bodyPr/>
          <a:lstStyle/>
          <a:p>
            <a:endParaRPr lang="en-US"/>
          </a:p>
        </p:txBody>
      </p:sp>
    </p:spTree>
    <p:extLst>
      <p:ext uri="{BB962C8B-B14F-4D97-AF65-F5344CB8AC3E}">
        <p14:creationId xmlns:p14="http://schemas.microsoft.com/office/powerpoint/2010/main" val="17999899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body" idx="1"/>
          </p:nvPr>
        </p:nvSpPr>
        <p:spPr>
          <a:xfrm>
            <a:off x="3429000" y="-188913"/>
            <a:ext cx="5795963" cy="6742113"/>
          </a:xfrm>
        </p:spPr>
        <p:txBody>
          <a:bodyPr/>
          <a:lstStyle/>
          <a:p>
            <a:pPr eaLnBrk="1" hangingPunct="1">
              <a:spcBef>
                <a:spcPct val="50000"/>
              </a:spcBef>
              <a:buFontTx/>
              <a:buNone/>
            </a:pPr>
            <a:r>
              <a:rPr lang="en-GB" sz="1800" dirty="0">
                <a:latin typeface="Tahoma" charset="0"/>
                <a:cs typeface="Arial" charset="0"/>
              </a:rPr>
              <a:t>	</a:t>
            </a:r>
          </a:p>
          <a:p>
            <a:pPr lvl="1"/>
            <a:r>
              <a:rPr lang="ja-JP" altLang="en-GB" sz="1800" dirty="0">
                <a:solidFill>
                  <a:schemeClr val="tx2"/>
                </a:solidFill>
                <a:latin typeface="Tahoma" charset="0"/>
                <a:cs typeface="Arial" charset="0"/>
              </a:rPr>
              <a:t>‘</a:t>
            </a:r>
            <a:r>
              <a:rPr lang="en-GB" sz="1800" dirty="0">
                <a:solidFill>
                  <a:schemeClr val="tx2"/>
                </a:solidFill>
                <a:latin typeface="Tahoma" charset="0"/>
                <a:cs typeface="Arial" charset="0"/>
              </a:rPr>
              <a:t>Development</a:t>
            </a:r>
            <a:r>
              <a:rPr lang="ja-JP" altLang="en-GB" sz="1800" dirty="0" smtClean="0">
                <a:solidFill>
                  <a:schemeClr val="tx2"/>
                </a:solidFill>
                <a:latin typeface="Tahoma" charset="0"/>
                <a:cs typeface="Arial" charset="0"/>
              </a:rPr>
              <a:t>’</a:t>
            </a:r>
            <a:r>
              <a:rPr lang="en-GB" altLang="ja-JP" sz="1800" dirty="0" smtClean="0">
                <a:solidFill>
                  <a:srgbClr val="FFFFCC"/>
                </a:solidFill>
                <a:latin typeface="Tahoma" charset="0"/>
                <a:cs typeface="Arial" charset="0"/>
              </a:rPr>
              <a:t>:</a:t>
            </a:r>
            <a:r>
              <a:rPr lang="en-GB" sz="1800" dirty="0" smtClean="0">
                <a:latin typeface="Tahoma" charset="0"/>
                <a:cs typeface="Arial" charset="0"/>
              </a:rPr>
              <a:t> </a:t>
            </a:r>
            <a:r>
              <a:rPr lang="en-GB" sz="1600" dirty="0">
                <a:latin typeface="Tahoma" charset="0"/>
                <a:cs typeface="Arial" charset="0"/>
              </a:rPr>
              <a:t>mining </a:t>
            </a:r>
            <a:r>
              <a:rPr lang="en-GB" sz="1600" dirty="0" smtClean="0">
                <a:latin typeface="Tahoma" charset="0"/>
                <a:cs typeface="Arial" charset="0"/>
              </a:rPr>
              <a:t>&amp; oil extraction</a:t>
            </a:r>
            <a:r>
              <a:rPr lang="en-GB" sz="1600" dirty="0">
                <a:latin typeface="Tahoma" charset="0"/>
                <a:cs typeface="Arial" charset="0"/>
              </a:rPr>
              <a:t>, </a:t>
            </a:r>
            <a:r>
              <a:rPr lang="en-GB" sz="1600" dirty="0" smtClean="0">
                <a:latin typeface="Tahoma" charset="0"/>
                <a:cs typeface="Arial" charset="0"/>
              </a:rPr>
              <a:t>logging, </a:t>
            </a:r>
            <a:r>
              <a:rPr lang="en-GB" sz="1600" dirty="0">
                <a:latin typeface="Tahoma" charset="0"/>
                <a:cs typeface="Arial" charset="0"/>
              </a:rPr>
              <a:t>industrial </a:t>
            </a:r>
            <a:r>
              <a:rPr lang="en-GB" sz="1600" dirty="0" err="1" smtClean="0">
                <a:latin typeface="Tahoma" charset="0"/>
                <a:cs typeface="Arial" charset="0"/>
              </a:rPr>
              <a:t>fisheris</a:t>
            </a:r>
            <a:r>
              <a:rPr lang="en-GB" sz="1600" dirty="0" smtClean="0">
                <a:latin typeface="Tahoma" charset="0"/>
                <a:cs typeface="Arial" charset="0"/>
              </a:rPr>
              <a:t>/agriculture/livestock breeding/plantations, dams, </a:t>
            </a:r>
            <a:r>
              <a:rPr lang="en-GB" sz="1600" dirty="0">
                <a:latin typeface="Tahoma" charset="0"/>
                <a:cs typeface="Arial" charset="0"/>
              </a:rPr>
              <a:t>urbanisation, major </a:t>
            </a:r>
            <a:r>
              <a:rPr lang="en-GB" sz="1600" dirty="0" smtClean="0">
                <a:latin typeface="Tahoma" charset="0"/>
                <a:cs typeface="Arial" charset="0"/>
              </a:rPr>
              <a:t>infrastructure</a:t>
            </a:r>
          </a:p>
          <a:p>
            <a:pPr lvl="1"/>
            <a:endParaRPr lang="en-GB" sz="1600" dirty="0">
              <a:solidFill>
                <a:srgbClr val="FFFF66"/>
              </a:solidFill>
              <a:latin typeface="Tahoma" charset="0"/>
              <a:cs typeface="Arial" charset="0"/>
            </a:endParaRPr>
          </a:p>
          <a:p>
            <a:pPr lvl="1"/>
            <a:r>
              <a:rPr lang="en-GB" sz="1800" dirty="0" smtClean="0">
                <a:solidFill>
                  <a:schemeClr val="tx2"/>
                </a:solidFill>
                <a:latin typeface="Tahoma" charset="0"/>
                <a:cs typeface="Arial" charset="0"/>
              </a:rPr>
              <a:t>Grabbing of community </a:t>
            </a:r>
            <a:r>
              <a:rPr lang="en-GB" sz="1800" dirty="0">
                <a:solidFill>
                  <a:schemeClr val="tx2"/>
                </a:solidFill>
                <a:latin typeface="Tahoma" charset="0"/>
                <a:cs typeface="Arial" charset="0"/>
              </a:rPr>
              <a:t>land </a:t>
            </a:r>
            <a:r>
              <a:rPr lang="en-GB" sz="1600" dirty="0">
                <a:latin typeface="Tahoma" charset="0"/>
                <a:cs typeface="Arial" charset="0"/>
              </a:rPr>
              <a:t>(nationalisation, privatisation, state-governed protected areas…</a:t>
            </a:r>
            <a:r>
              <a:rPr lang="en-GB" sz="1800" dirty="0">
                <a:latin typeface="Tahoma" charset="0"/>
                <a:cs typeface="Arial" charset="0"/>
              </a:rPr>
              <a:t>) </a:t>
            </a:r>
          </a:p>
          <a:p>
            <a:pPr marL="457200" lvl="1" indent="0">
              <a:buNone/>
            </a:pPr>
            <a:endParaRPr lang="en-GB" sz="1800" dirty="0" smtClean="0">
              <a:latin typeface="Tahoma" charset="0"/>
              <a:cs typeface="Arial" charset="0"/>
            </a:endParaRPr>
          </a:p>
          <a:p>
            <a:pPr lvl="1"/>
            <a:r>
              <a:rPr lang="en-GB" sz="1800" dirty="0" smtClean="0">
                <a:latin typeface="Tahoma" charset="0"/>
                <a:cs typeface="Arial" charset="0"/>
              </a:rPr>
              <a:t>Forced / induced </a:t>
            </a:r>
            <a:r>
              <a:rPr lang="en-GB" sz="1800" dirty="0" smtClean="0">
                <a:solidFill>
                  <a:schemeClr val="tx2"/>
                </a:solidFill>
                <a:latin typeface="Tahoma" charset="0"/>
                <a:cs typeface="Arial" charset="0"/>
              </a:rPr>
              <a:t>cultural change</a:t>
            </a:r>
            <a:r>
              <a:rPr lang="en-GB" sz="1800" dirty="0" smtClean="0">
                <a:latin typeface="Tahoma" charset="0"/>
                <a:cs typeface="Arial" charset="0"/>
              </a:rPr>
              <a:t> (</a:t>
            </a:r>
            <a:r>
              <a:rPr lang="en-GB" sz="1800" dirty="0">
                <a:latin typeface="Tahoma" charset="0"/>
                <a:cs typeface="Arial" charset="0"/>
              </a:rPr>
              <a:t>formal education, evangelisation, publicity …</a:t>
            </a:r>
            <a:r>
              <a:rPr lang="en-GB" sz="1800" dirty="0" smtClean="0">
                <a:latin typeface="Tahoma" charset="0"/>
                <a:cs typeface="Arial" charset="0"/>
              </a:rPr>
              <a:t>)</a:t>
            </a:r>
          </a:p>
          <a:p>
            <a:pPr lvl="1"/>
            <a:endParaRPr lang="en-GB" sz="1800" dirty="0">
              <a:latin typeface="Tahoma" charset="0"/>
              <a:cs typeface="Arial" charset="0"/>
            </a:endParaRPr>
          </a:p>
          <a:p>
            <a:pPr lvl="1"/>
            <a:r>
              <a:rPr lang="en-GB" sz="1800" dirty="0">
                <a:latin typeface="Tahoma" charset="0"/>
                <a:cs typeface="Arial" charset="0"/>
              </a:rPr>
              <a:t>War, </a:t>
            </a:r>
            <a:r>
              <a:rPr lang="en-GB" sz="1800" dirty="0" smtClean="0">
                <a:solidFill>
                  <a:schemeClr val="tx2"/>
                </a:solidFill>
                <a:latin typeface="Tahoma" charset="0"/>
                <a:cs typeface="Arial" charset="0"/>
              </a:rPr>
              <a:t>conflicts </a:t>
            </a:r>
            <a:r>
              <a:rPr lang="en-GB" sz="1800" dirty="0">
                <a:latin typeface="Tahoma" charset="0"/>
                <a:cs typeface="Arial" charset="0"/>
              </a:rPr>
              <a:t>and </a:t>
            </a:r>
            <a:r>
              <a:rPr lang="en-GB" sz="1800" dirty="0" smtClean="0">
                <a:latin typeface="Tahoma" charset="0"/>
                <a:cs typeface="Arial" charset="0"/>
              </a:rPr>
              <a:t>movement </a:t>
            </a:r>
            <a:r>
              <a:rPr lang="en-GB" sz="1800" dirty="0">
                <a:latin typeface="Tahoma" charset="0"/>
                <a:cs typeface="Arial" charset="0"/>
              </a:rPr>
              <a:t>of </a:t>
            </a:r>
            <a:r>
              <a:rPr lang="en-GB" sz="1800" dirty="0">
                <a:solidFill>
                  <a:schemeClr val="tx2"/>
                </a:solidFill>
                <a:latin typeface="Tahoma" charset="0"/>
                <a:cs typeface="Arial" charset="0"/>
              </a:rPr>
              <a:t>refugees </a:t>
            </a:r>
          </a:p>
          <a:p>
            <a:pPr lvl="1"/>
            <a:endParaRPr lang="en-GB" sz="1800" dirty="0">
              <a:latin typeface="Tahoma" charset="0"/>
              <a:cs typeface="Arial" charset="0"/>
            </a:endParaRPr>
          </a:p>
          <a:p>
            <a:pPr lvl="1"/>
            <a:r>
              <a:rPr lang="en-GB" sz="1800" dirty="0" smtClean="0">
                <a:latin typeface="Tahoma" charset="0"/>
                <a:cs typeface="Arial" charset="0"/>
              </a:rPr>
              <a:t>Excessive taxes, fees</a:t>
            </a:r>
          </a:p>
          <a:p>
            <a:pPr lvl="1"/>
            <a:endParaRPr lang="en-GB" sz="1800" dirty="0">
              <a:latin typeface="Tahoma" charset="0"/>
              <a:cs typeface="Arial" charset="0"/>
            </a:endParaRPr>
          </a:p>
          <a:p>
            <a:pPr lvl="1"/>
            <a:r>
              <a:rPr lang="en-GB" sz="1800" dirty="0">
                <a:latin typeface="Tahoma" charset="0"/>
                <a:cs typeface="Arial" charset="0"/>
              </a:rPr>
              <a:t>Divisions </a:t>
            </a:r>
            <a:r>
              <a:rPr lang="en-GB" sz="1800" dirty="0" smtClean="0">
                <a:latin typeface="Tahoma" charset="0"/>
                <a:cs typeface="Arial" charset="0"/>
              </a:rPr>
              <a:t>created </a:t>
            </a:r>
            <a:r>
              <a:rPr lang="en-GB" sz="1800" dirty="0">
                <a:latin typeface="Tahoma" charset="0"/>
                <a:cs typeface="Arial" charset="0"/>
              </a:rPr>
              <a:t>by political </a:t>
            </a:r>
            <a:r>
              <a:rPr lang="en-GB" sz="1800" dirty="0" smtClean="0">
                <a:latin typeface="Tahoma" charset="0"/>
                <a:cs typeface="Arial" charset="0"/>
              </a:rPr>
              <a:t>parties / interests</a:t>
            </a:r>
          </a:p>
          <a:p>
            <a:pPr marL="457200" lvl="1" indent="0">
              <a:buNone/>
            </a:pPr>
            <a:r>
              <a:rPr lang="en-GB" sz="1800" dirty="0" smtClean="0">
                <a:latin typeface="Tahoma" charset="0"/>
                <a:cs typeface="Arial" charset="0"/>
              </a:rPr>
              <a:t> </a:t>
            </a:r>
            <a:endParaRPr lang="en-GB" sz="1800" dirty="0">
              <a:latin typeface="Tahoma" charset="0"/>
              <a:cs typeface="Arial" charset="0"/>
            </a:endParaRPr>
          </a:p>
          <a:p>
            <a:pPr lvl="1"/>
            <a:r>
              <a:rPr lang="en-GB" sz="1800" dirty="0">
                <a:latin typeface="Tahoma" charset="0"/>
                <a:cs typeface="Arial" charset="0"/>
              </a:rPr>
              <a:t>Air and water pollution; invasive </a:t>
            </a:r>
            <a:r>
              <a:rPr lang="en-GB" sz="1800" dirty="0" smtClean="0">
                <a:latin typeface="Tahoma" charset="0"/>
                <a:cs typeface="Arial" charset="0"/>
              </a:rPr>
              <a:t>species; c</a:t>
            </a:r>
            <a:r>
              <a:rPr lang="en-GB" sz="1800" dirty="0" smtClean="0">
                <a:solidFill>
                  <a:schemeClr val="tx2"/>
                </a:solidFill>
                <a:latin typeface="Tahoma" charset="0"/>
                <a:cs typeface="Arial" charset="0"/>
              </a:rPr>
              <a:t>limate change</a:t>
            </a:r>
          </a:p>
          <a:p>
            <a:pPr lvl="1"/>
            <a:endParaRPr lang="en-GB" sz="1800" dirty="0" smtClean="0">
              <a:solidFill>
                <a:schemeClr val="tx2"/>
              </a:solidFill>
              <a:latin typeface="Tahoma" charset="0"/>
              <a:cs typeface="Arial" charset="0"/>
            </a:endParaRPr>
          </a:p>
          <a:p>
            <a:pPr lvl="1"/>
            <a:r>
              <a:rPr lang="en-GB" sz="2000" dirty="0" smtClean="0">
                <a:solidFill>
                  <a:srgbClr val="FFFF00"/>
                </a:solidFill>
                <a:latin typeface="Tahoma" charset="0"/>
                <a:cs typeface="Arial" charset="0"/>
              </a:rPr>
              <a:t>Inappropriate recognition by governments</a:t>
            </a:r>
            <a:endParaRPr lang="en-GB" sz="2000" dirty="0">
              <a:solidFill>
                <a:srgbClr val="FFFF00"/>
              </a:solidFill>
              <a:latin typeface="Tahoma" charset="0"/>
              <a:cs typeface="Arial" charset="0"/>
            </a:endParaRPr>
          </a:p>
        </p:txBody>
      </p:sp>
      <p:sp>
        <p:nvSpPr>
          <p:cNvPr id="22531" name="Rectangle 4"/>
          <p:cNvSpPr>
            <a:spLocks noGrp="1" noChangeArrowheads="1"/>
          </p:cNvSpPr>
          <p:nvPr>
            <p:ph type="title"/>
          </p:nvPr>
        </p:nvSpPr>
        <p:spPr>
          <a:xfrm>
            <a:off x="34925" y="404813"/>
            <a:ext cx="3671888" cy="503237"/>
          </a:xfrm>
        </p:spPr>
        <p:txBody>
          <a:bodyPr/>
          <a:lstStyle/>
          <a:p>
            <a:pPr algn="l" eaLnBrk="1" hangingPunct="1"/>
            <a:r>
              <a:rPr lang="en-US" sz="4000">
                <a:latin typeface="Tahoma" charset="0"/>
                <a:cs typeface="Tahoma" charset="0"/>
              </a:rPr>
              <a:t>threats &amp; challenges</a:t>
            </a:r>
          </a:p>
        </p:txBody>
      </p:sp>
      <p:pic>
        <p:nvPicPr>
          <p:cNvPr id="64516" name="Picture 5" descr="agric pr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1385888"/>
            <a:ext cx="2987676"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6" descr="Bororo gir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2188" y="2060575"/>
            <a:ext cx="17335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6" descr="indust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2349500"/>
            <a:ext cx="21590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9" descr="Picture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5563" y="-26988"/>
            <a:ext cx="1400175" cy="213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10" descr="industrial fish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13" y="3870325"/>
            <a:ext cx="2520951"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1" name="Picture 11" descr="114-1482_IM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12975" y="4365625"/>
            <a:ext cx="1782763"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2" name="Picture 7" descr="tnak"/>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750" y="5157788"/>
            <a:ext cx="1728788"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80164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8">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8">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98">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98">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98">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98">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body" idx="1"/>
          </p:nvPr>
        </p:nvSpPr>
        <p:spPr>
          <a:xfrm>
            <a:off x="3429000" y="-188913"/>
            <a:ext cx="5795963" cy="6742113"/>
          </a:xfrm>
        </p:spPr>
        <p:txBody>
          <a:bodyPr/>
          <a:lstStyle/>
          <a:p>
            <a:pPr eaLnBrk="1" hangingPunct="1">
              <a:spcBef>
                <a:spcPct val="50000"/>
              </a:spcBef>
              <a:buFontTx/>
              <a:buNone/>
            </a:pPr>
            <a:r>
              <a:rPr lang="en-GB" sz="1800" dirty="0">
                <a:latin typeface="Tahoma" charset="0"/>
                <a:cs typeface="Arial" charset="0"/>
              </a:rPr>
              <a:t>	</a:t>
            </a:r>
          </a:p>
          <a:p>
            <a:pPr lvl="1"/>
            <a:r>
              <a:rPr lang="en-GB" sz="1800" dirty="0" smtClean="0">
                <a:solidFill>
                  <a:schemeClr val="tx2"/>
                </a:solidFill>
                <a:latin typeface="Tahoma" charset="0"/>
                <a:cs typeface="Arial" charset="0"/>
              </a:rPr>
              <a:t>Internal inequities: class, gender, caste, ethnicity, age </a:t>
            </a:r>
            <a:r>
              <a:rPr lang="mr-IN" sz="1800" dirty="0" smtClean="0">
                <a:solidFill>
                  <a:schemeClr val="tx2"/>
                </a:solidFill>
                <a:latin typeface="Tahoma" charset="0"/>
                <a:cs typeface="Arial" charset="0"/>
              </a:rPr>
              <a:t>…</a:t>
            </a:r>
            <a:endParaRPr lang="en-US" sz="1800" dirty="0" smtClean="0">
              <a:solidFill>
                <a:schemeClr val="tx2"/>
              </a:solidFill>
              <a:latin typeface="Tahoma" charset="0"/>
              <a:cs typeface="Arial" charset="0"/>
            </a:endParaRPr>
          </a:p>
          <a:p>
            <a:pPr lvl="1"/>
            <a:endParaRPr lang="en-US" sz="1800" dirty="0" smtClean="0">
              <a:solidFill>
                <a:schemeClr val="tx2"/>
              </a:solidFill>
              <a:latin typeface="Tahoma" charset="0"/>
              <a:cs typeface="Arial" charset="0"/>
            </a:endParaRPr>
          </a:p>
          <a:p>
            <a:pPr lvl="1"/>
            <a:r>
              <a:rPr lang="en-US" sz="1800" dirty="0" smtClean="0">
                <a:solidFill>
                  <a:schemeClr val="tx2"/>
                </a:solidFill>
                <a:latin typeface="Tahoma" charset="0"/>
                <a:cs typeface="Arial" charset="0"/>
              </a:rPr>
              <a:t>Demographic changes: migration, population increase </a:t>
            </a:r>
            <a:r>
              <a:rPr lang="mr-IN" sz="1800" dirty="0" smtClean="0">
                <a:solidFill>
                  <a:schemeClr val="tx2"/>
                </a:solidFill>
                <a:latin typeface="Tahoma" charset="0"/>
                <a:cs typeface="Arial" charset="0"/>
              </a:rPr>
              <a:t>…</a:t>
            </a:r>
            <a:r>
              <a:rPr lang="en-US" sz="1800" dirty="0" smtClean="0">
                <a:solidFill>
                  <a:schemeClr val="tx2"/>
                </a:solidFill>
                <a:latin typeface="Tahoma" charset="0"/>
                <a:cs typeface="Arial" charset="0"/>
              </a:rPr>
              <a:t> </a:t>
            </a:r>
          </a:p>
          <a:p>
            <a:pPr lvl="1"/>
            <a:endParaRPr lang="en-US" sz="1800" dirty="0" smtClean="0">
              <a:solidFill>
                <a:schemeClr val="tx2"/>
              </a:solidFill>
              <a:latin typeface="Tahoma" charset="0"/>
              <a:cs typeface="Arial" charset="0"/>
            </a:endParaRPr>
          </a:p>
          <a:p>
            <a:pPr lvl="1"/>
            <a:r>
              <a:rPr lang="en-US" sz="1800" dirty="0" smtClean="0">
                <a:solidFill>
                  <a:schemeClr val="tx2"/>
                </a:solidFill>
                <a:latin typeface="Tahoma" charset="0"/>
                <a:cs typeface="Arial" charset="0"/>
              </a:rPr>
              <a:t>Weakening of nature-livelihood-culture links, new aspirations of a ‘good life’  </a:t>
            </a:r>
            <a:endParaRPr lang="en-US" sz="1800" dirty="0">
              <a:solidFill>
                <a:schemeClr val="tx2"/>
              </a:solidFill>
              <a:latin typeface="Tahoma" charset="0"/>
              <a:cs typeface="Arial" charset="0"/>
            </a:endParaRPr>
          </a:p>
          <a:p>
            <a:pPr lvl="1"/>
            <a:endParaRPr lang="en-US" sz="1800" dirty="0" smtClean="0">
              <a:solidFill>
                <a:schemeClr val="tx2"/>
              </a:solidFill>
              <a:latin typeface="Tahoma" charset="0"/>
              <a:cs typeface="Arial" charset="0"/>
            </a:endParaRPr>
          </a:p>
          <a:p>
            <a:pPr lvl="1"/>
            <a:endParaRPr lang="en-US" sz="1800" dirty="0">
              <a:solidFill>
                <a:schemeClr val="tx2"/>
              </a:solidFill>
              <a:latin typeface="Tahoma" charset="0"/>
              <a:cs typeface="Arial" charset="0"/>
            </a:endParaRPr>
          </a:p>
          <a:p>
            <a:pPr lvl="1"/>
            <a:endParaRPr lang="en-US" sz="1800" dirty="0" smtClean="0">
              <a:solidFill>
                <a:schemeClr val="tx2"/>
              </a:solidFill>
              <a:latin typeface="Tahoma" charset="0"/>
              <a:cs typeface="Arial" charset="0"/>
            </a:endParaRPr>
          </a:p>
          <a:p>
            <a:pPr lvl="1"/>
            <a:endParaRPr lang="en-US" sz="1800" dirty="0">
              <a:solidFill>
                <a:schemeClr val="tx2"/>
              </a:solidFill>
              <a:latin typeface="Tahoma" charset="0"/>
              <a:cs typeface="Arial" charset="0"/>
            </a:endParaRPr>
          </a:p>
          <a:p>
            <a:pPr lvl="1"/>
            <a:endParaRPr lang="en-US" sz="1800" dirty="0" smtClean="0">
              <a:solidFill>
                <a:schemeClr val="tx2"/>
              </a:solidFill>
              <a:latin typeface="Tahoma" charset="0"/>
              <a:cs typeface="Arial" charset="0"/>
            </a:endParaRPr>
          </a:p>
          <a:p>
            <a:pPr lvl="1"/>
            <a:endParaRPr lang="en-US" sz="1800" dirty="0" smtClean="0">
              <a:solidFill>
                <a:schemeClr val="tx2"/>
              </a:solidFill>
              <a:latin typeface="Tahoma" charset="0"/>
              <a:cs typeface="Arial" charset="0"/>
            </a:endParaRPr>
          </a:p>
          <a:p>
            <a:pPr lvl="1"/>
            <a:endParaRPr lang="en-US" sz="1800" dirty="0">
              <a:solidFill>
                <a:schemeClr val="tx2"/>
              </a:solidFill>
              <a:latin typeface="Tahoma" charset="0"/>
              <a:cs typeface="Arial" charset="0"/>
            </a:endParaRPr>
          </a:p>
          <a:p>
            <a:pPr lvl="1"/>
            <a:endParaRPr lang="en-GB" sz="1800" dirty="0" smtClean="0">
              <a:solidFill>
                <a:schemeClr val="tx2"/>
              </a:solidFill>
              <a:latin typeface="Tahoma" charset="0"/>
              <a:cs typeface="Arial" charset="0"/>
            </a:endParaRPr>
          </a:p>
          <a:p>
            <a:pPr lvl="1"/>
            <a:r>
              <a:rPr lang="en-GB" sz="2000" dirty="0" smtClean="0">
                <a:solidFill>
                  <a:srgbClr val="FFFF00"/>
                </a:solidFill>
                <a:latin typeface="Tahoma" charset="0"/>
                <a:cs typeface="Arial" charset="0"/>
              </a:rPr>
              <a:t>Inappropriate recognition </a:t>
            </a:r>
            <a:r>
              <a:rPr lang="en-GB" sz="2000" dirty="0" smtClean="0">
                <a:solidFill>
                  <a:srgbClr val="FFFF00"/>
                </a:solidFill>
                <a:latin typeface="Tahoma" charset="0"/>
                <a:cs typeface="Arial" charset="0"/>
              </a:rPr>
              <a:t>and support by governments, civil society </a:t>
            </a:r>
            <a:r>
              <a:rPr lang="mr-IN" sz="2000" dirty="0" smtClean="0">
                <a:solidFill>
                  <a:srgbClr val="FFFF00"/>
                </a:solidFill>
                <a:latin typeface="Tahoma" charset="0"/>
                <a:cs typeface="Arial" charset="0"/>
              </a:rPr>
              <a:t>…</a:t>
            </a:r>
            <a:endParaRPr lang="en-GB" sz="2000" dirty="0">
              <a:solidFill>
                <a:srgbClr val="FFFF00"/>
              </a:solidFill>
              <a:latin typeface="Tahoma" charset="0"/>
              <a:cs typeface="Arial" charset="0"/>
            </a:endParaRPr>
          </a:p>
        </p:txBody>
      </p:sp>
      <p:sp>
        <p:nvSpPr>
          <p:cNvPr id="22531" name="Rectangle 4"/>
          <p:cNvSpPr>
            <a:spLocks noGrp="1" noChangeArrowheads="1"/>
          </p:cNvSpPr>
          <p:nvPr>
            <p:ph type="title"/>
          </p:nvPr>
        </p:nvSpPr>
        <p:spPr>
          <a:xfrm>
            <a:off x="34925" y="693515"/>
            <a:ext cx="3671888" cy="503237"/>
          </a:xfrm>
        </p:spPr>
        <p:txBody>
          <a:bodyPr/>
          <a:lstStyle/>
          <a:p>
            <a:pPr algn="l" eaLnBrk="1" hangingPunct="1"/>
            <a:r>
              <a:rPr lang="en-US" sz="4000" dirty="0">
                <a:latin typeface="Tahoma" charset="0"/>
                <a:cs typeface="Tahoma" charset="0"/>
              </a:rPr>
              <a:t>threats &amp; </a:t>
            </a:r>
            <a:r>
              <a:rPr lang="en-US" sz="4000" dirty="0" smtClean="0">
                <a:latin typeface="Tahoma" charset="0"/>
                <a:cs typeface="Tahoma" charset="0"/>
              </a:rPr>
              <a:t>challenges</a:t>
            </a:r>
            <a:br>
              <a:rPr lang="en-US" sz="4000" dirty="0" smtClean="0">
                <a:latin typeface="Tahoma" charset="0"/>
                <a:cs typeface="Tahoma" charset="0"/>
              </a:rPr>
            </a:br>
            <a:r>
              <a:rPr lang="en-US" sz="4000" dirty="0" smtClean="0">
                <a:latin typeface="Tahoma" charset="0"/>
                <a:cs typeface="Tahoma" charset="0"/>
              </a:rPr>
              <a:t>(contd.)</a:t>
            </a:r>
            <a:endParaRPr lang="en-US" sz="4000" dirty="0">
              <a:latin typeface="Tahoma" charset="0"/>
              <a:cs typeface="Tahoma" charset="0"/>
            </a:endParaRPr>
          </a:p>
        </p:txBody>
      </p:sp>
      <p:pic>
        <p:nvPicPr>
          <p:cNvPr id="64517" name="Picture 6" descr="Bororo gir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188" y="2060575"/>
            <a:ext cx="17335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6" descr="indust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349500"/>
            <a:ext cx="21590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9" descr="Picture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5563" y="-26988"/>
            <a:ext cx="1400175" cy="213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10" descr="industrial fish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3" y="3870325"/>
            <a:ext cx="2520951"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1" name="Picture 11" descr="114-1482_IM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2975" y="4365625"/>
            <a:ext cx="1782763"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2" name="Picture 7" descr="tna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750" y="5157788"/>
            <a:ext cx="1728788"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57024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3732" name="Picture 4" descr="Pangong Tso, Ladakh - Sujatha Padmanabh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3731" name="Rectangle 3"/>
          <p:cNvSpPr>
            <a:spLocks noGrp="1" noChangeArrowheads="1"/>
          </p:cNvSpPr>
          <p:nvPr>
            <p:ph type="subTitle" idx="1"/>
          </p:nvPr>
        </p:nvSpPr>
        <p:spPr>
          <a:xfrm>
            <a:off x="457200" y="4267200"/>
            <a:ext cx="8229600" cy="1676400"/>
          </a:xfrm>
        </p:spPr>
        <p:txBody>
          <a:bodyPr/>
          <a:lstStyle/>
          <a:p>
            <a:pPr algn="l"/>
            <a:endParaRPr lang="en-US" sz="3000"/>
          </a:p>
          <a:p>
            <a:pPr algn="l">
              <a:buFont typeface="Wingdings" charset="0"/>
              <a:buBlip>
                <a:blip r:embed="rId4"/>
              </a:buBlip>
            </a:pPr>
            <a:r>
              <a:rPr lang="en-US" sz="3000"/>
              <a:t>Promote legal recognition of full set of </a:t>
            </a:r>
            <a:r>
              <a:rPr lang="en-US" sz="3000">
                <a:solidFill>
                  <a:srgbClr val="FF0000"/>
                </a:solidFill>
              </a:rPr>
              <a:t>governance types</a:t>
            </a:r>
            <a:r>
              <a:rPr lang="en-US" sz="3000"/>
              <a:t> (incl. ICCAs)</a:t>
            </a:r>
          </a:p>
          <a:p>
            <a:pPr algn="l"/>
            <a:endParaRPr lang="en-US" sz="3000"/>
          </a:p>
          <a:p>
            <a:pPr algn="l">
              <a:buFont typeface="Wingdings" charset="0"/>
              <a:buBlip>
                <a:blip r:embed="rId4"/>
              </a:buBlip>
            </a:pPr>
            <a:endParaRPr lang="en-US" sz="3200"/>
          </a:p>
          <a:p>
            <a:pPr algn="l">
              <a:buFont typeface="Wingdings" charset="0"/>
              <a:buBlip>
                <a:blip r:embed="rId4"/>
              </a:buBlip>
            </a:pPr>
            <a:endParaRPr lang="en-US"/>
          </a:p>
        </p:txBody>
      </p:sp>
      <p:sp>
        <p:nvSpPr>
          <p:cNvPr id="713733" name="Rectangle 5"/>
          <p:cNvSpPr>
            <a:spLocks noChangeArrowheads="1"/>
          </p:cNvSpPr>
          <p:nvPr/>
        </p:nvSpPr>
        <p:spPr bwMode="auto">
          <a:xfrm>
            <a:off x="457200" y="3200400"/>
            <a:ext cx="86868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buClr>
                <a:schemeClr val="hlink"/>
              </a:buClr>
              <a:buSzPct val="90000"/>
              <a:buFont typeface="Wingdings" charset="0"/>
              <a:buBlip>
                <a:blip r:embed="rId4"/>
              </a:buBlip>
            </a:pPr>
            <a:r>
              <a:rPr lang="en-US" sz="2800">
                <a:effectLst>
                  <a:outerShdw blurRad="38100" dist="38100" dir="2700000" algn="tl">
                    <a:srgbClr val="000000"/>
                  </a:outerShdw>
                </a:effectLst>
              </a:rPr>
              <a:t>National PA system reviews, to include innovative </a:t>
            </a:r>
            <a:r>
              <a:rPr lang="en-US" sz="2800">
                <a:solidFill>
                  <a:srgbClr val="FF0000"/>
                </a:solidFill>
                <a:effectLst>
                  <a:outerShdw blurRad="38100" dist="38100" dir="2700000" algn="tl">
                    <a:srgbClr val="000000"/>
                  </a:outerShdw>
                </a:effectLst>
              </a:rPr>
              <a:t>governance types</a:t>
            </a:r>
            <a:r>
              <a:rPr lang="en-US" sz="2800">
                <a:effectLst>
                  <a:outerShdw blurRad="38100" dist="38100" dir="2700000" algn="tl">
                    <a:srgbClr val="000000"/>
                  </a:outerShdw>
                </a:effectLst>
              </a:rPr>
              <a:t>: including indigenous and community conserved areas (ICCAs)</a:t>
            </a:r>
          </a:p>
        </p:txBody>
      </p:sp>
      <p:sp>
        <p:nvSpPr>
          <p:cNvPr id="713735" name="Rectangle 7"/>
          <p:cNvSpPr>
            <a:spLocks noGrp="1" noChangeArrowheads="1"/>
          </p:cNvSpPr>
          <p:nvPr>
            <p:ph type="ctrTitle"/>
          </p:nvPr>
        </p:nvSpPr>
        <p:spPr>
          <a:xfrm>
            <a:off x="152400" y="457200"/>
            <a:ext cx="8915400" cy="1828800"/>
          </a:xfrm>
          <a:noFill/>
          <a:ln/>
        </p:spPr>
        <p:txBody>
          <a:bodyPr/>
          <a:lstStyle/>
          <a:p>
            <a:r>
              <a:rPr lang="en-US" sz="4600"/>
              <a:t>CBD Programme of Work on PAs (PoWPA) commits countries to:</a:t>
            </a:r>
            <a:br>
              <a:rPr lang="en-US" sz="4600"/>
            </a:br>
            <a:endParaRPr lang="en-US"/>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3780" name="Picture 4" descr="m_Hemalkasa-A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43778" name="Rectangle 2"/>
          <p:cNvSpPr>
            <a:spLocks noGrp="1" noChangeArrowheads="1"/>
          </p:cNvSpPr>
          <p:nvPr>
            <p:ph type="ctrTitle"/>
          </p:nvPr>
        </p:nvSpPr>
        <p:spPr>
          <a:xfrm>
            <a:off x="457200" y="2286000"/>
            <a:ext cx="8229600" cy="1828800"/>
          </a:xfrm>
        </p:spPr>
        <p:txBody>
          <a:bodyPr/>
          <a:lstStyle/>
          <a:p>
            <a:r>
              <a:rPr lang="en-US">
                <a:solidFill>
                  <a:srgbClr val="FF0000"/>
                </a:solidFill>
              </a:rPr>
              <a:t>How are countries faring in recognising and supporting ICCAs? </a:t>
            </a:r>
            <a:br>
              <a:rPr lang="en-US">
                <a:solidFill>
                  <a:srgbClr val="FF0000"/>
                </a:solidFill>
              </a:rPr>
            </a:br>
            <a:r>
              <a:rPr lang="en-US">
                <a:solidFill>
                  <a:srgbClr val="FF0000"/>
                </a:solidFill>
              </a:rPr>
              <a:t/>
            </a:r>
            <a:br>
              <a:rPr lang="en-US">
                <a:solidFill>
                  <a:srgbClr val="FF0000"/>
                </a:solidFill>
              </a:rPr>
            </a:br>
            <a:r>
              <a:rPr lang="en-US">
                <a:solidFill>
                  <a:srgbClr val="FF0000"/>
                </a:solidFill>
              </a:rPr>
              <a:t/>
            </a:r>
            <a:br>
              <a:rPr lang="en-US">
                <a:solidFill>
                  <a:srgbClr val="FF0000"/>
                </a:solidFill>
              </a:rPr>
            </a:br>
            <a:r>
              <a:rPr lang="en-US">
                <a:solidFill>
                  <a:srgbClr val="FF0000"/>
                </a:solidFill>
              </a:rPr>
              <a:t/>
            </a:r>
            <a:br>
              <a:rPr lang="en-US">
                <a:solidFill>
                  <a:srgbClr val="FF0000"/>
                </a:solidFill>
              </a:rPr>
            </a:br>
            <a:endParaRPr lang="en-US"/>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2"/>
          <p:cNvSpPr>
            <a:spLocks noGrp="1" noChangeArrowheads="1"/>
          </p:cNvSpPr>
          <p:nvPr>
            <p:ph type="ctrTitle"/>
          </p:nvPr>
        </p:nvSpPr>
        <p:spPr>
          <a:xfrm>
            <a:off x="5181600" y="457200"/>
            <a:ext cx="3962400" cy="1828800"/>
          </a:xfrm>
        </p:spPr>
        <p:txBody>
          <a:bodyPr/>
          <a:lstStyle/>
          <a:p>
            <a:r>
              <a:rPr lang="en-US" sz="2400"/>
              <a:t>Study by </a:t>
            </a:r>
            <a:br>
              <a:rPr lang="en-US" sz="2400"/>
            </a:br>
            <a:r>
              <a:rPr lang="en-US" sz="2400">
                <a:solidFill>
                  <a:srgbClr val="FF0000"/>
                </a:solidFill>
              </a:rPr>
              <a:t>ICCA Consortium</a:t>
            </a:r>
            <a:r>
              <a:rPr lang="en-US" sz="2400"/>
              <a:t> coordinated by </a:t>
            </a:r>
            <a:br>
              <a:rPr lang="en-US" sz="2400"/>
            </a:br>
            <a:r>
              <a:rPr lang="en-US" sz="2400">
                <a:solidFill>
                  <a:srgbClr val="FF0000"/>
                </a:solidFill>
              </a:rPr>
              <a:t>Kalpavriksh</a:t>
            </a:r>
            <a:r>
              <a:rPr lang="en-US" sz="2400"/>
              <a:t/>
            </a:r>
            <a:br>
              <a:rPr lang="en-US" sz="2400"/>
            </a:br>
            <a:r>
              <a:rPr lang="en-US" sz="2400"/>
              <a:t/>
            </a:r>
            <a:br>
              <a:rPr lang="en-US" sz="2400"/>
            </a:br>
            <a:r>
              <a:rPr lang="en-US" sz="2400"/>
              <a:t>Published by </a:t>
            </a:r>
            <a:br>
              <a:rPr lang="en-US" sz="2400"/>
            </a:br>
            <a:r>
              <a:rPr lang="en-US" sz="2400">
                <a:solidFill>
                  <a:srgbClr val="FF0000"/>
                </a:solidFill>
              </a:rPr>
              <a:t>CBD Secretariat</a:t>
            </a:r>
            <a:endParaRPr lang="en-US"/>
          </a:p>
        </p:txBody>
      </p:sp>
      <p:sp>
        <p:nvSpPr>
          <p:cNvPr id="848899" name="Rectangle 3"/>
          <p:cNvSpPr>
            <a:spLocks noGrp="1" noChangeArrowheads="1"/>
          </p:cNvSpPr>
          <p:nvPr>
            <p:ph type="subTitle" idx="1"/>
          </p:nvPr>
        </p:nvSpPr>
        <p:spPr>
          <a:xfrm>
            <a:off x="5257800" y="3200400"/>
            <a:ext cx="3962400" cy="1676400"/>
          </a:xfrm>
        </p:spPr>
        <p:txBody>
          <a:bodyPr/>
          <a:lstStyle/>
          <a:p>
            <a:r>
              <a:rPr lang="en-US" sz="2000"/>
              <a:t>Supported by: </a:t>
            </a:r>
          </a:p>
          <a:p>
            <a:r>
              <a:rPr lang="en-US" sz="2000">
                <a:solidFill>
                  <a:srgbClr val="FF0000"/>
                </a:solidFill>
              </a:rPr>
              <a:t>The Christensen Fund</a:t>
            </a:r>
          </a:p>
          <a:p>
            <a:r>
              <a:rPr lang="en-US" sz="2000">
                <a:solidFill>
                  <a:srgbClr val="FF0000"/>
                </a:solidFill>
              </a:rPr>
              <a:t>UNDP (Norway)</a:t>
            </a:r>
          </a:p>
          <a:p>
            <a:r>
              <a:rPr lang="en-US" sz="2000">
                <a:solidFill>
                  <a:srgbClr val="FF0000"/>
                </a:solidFill>
              </a:rPr>
              <a:t>European Union</a:t>
            </a:r>
            <a:endParaRPr lang="en-US" sz="2000"/>
          </a:p>
          <a:p>
            <a:endParaRPr lang="en-US" sz="2000"/>
          </a:p>
          <a:p>
            <a:r>
              <a:rPr lang="en-US" sz="2000"/>
              <a:t>Other partners</a:t>
            </a:r>
          </a:p>
          <a:p>
            <a:r>
              <a:rPr lang="en-US" sz="2000">
                <a:solidFill>
                  <a:srgbClr val="FF0000"/>
                </a:solidFill>
              </a:rPr>
              <a:t>Natural Justice</a:t>
            </a:r>
          </a:p>
          <a:p>
            <a:r>
              <a:rPr lang="en-US" sz="2000">
                <a:solidFill>
                  <a:srgbClr val="FF0000"/>
                </a:solidFill>
              </a:rPr>
              <a:t>GEF Small Grants Programme</a:t>
            </a:r>
          </a:p>
          <a:p>
            <a:r>
              <a:rPr lang="en-US" sz="2000">
                <a:solidFill>
                  <a:srgbClr val="FF0000"/>
                </a:solidFill>
              </a:rPr>
              <a:t>IUCN TILCEPA</a:t>
            </a:r>
            <a:r>
              <a:rPr lang="en-US" sz="2200"/>
              <a:t>  </a:t>
            </a:r>
          </a:p>
        </p:txBody>
      </p:sp>
      <p:pic>
        <p:nvPicPr>
          <p:cNvPr id="8489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990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426" name="Rectangle 2"/>
          <p:cNvSpPr>
            <a:spLocks noGrp="1" noChangeArrowheads="1"/>
          </p:cNvSpPr>
          <p:nvPr>
            <p:ph type="ctrTitle"/>
          </p:nvPr>
        </p:nvSpPr>
        <p:spPr>
          <a:xfrm>
            <a:off x="381000" y="-228600"/>
            <a:ext cx="8229600" cy="1447800"/>
          </a:xfrm>
        </p:spPr>
        <p:txBody>
          <a:bodyPr/>
          <a:lstStyle/>
          <a:p>
            <a:r>
              <a:rPr lang="en-US" dirty="0"/>
              <a:t>Country case studies</a:t>
            </a:r>
          </a:p>
        </p:txBody>
      </p:sp>
      <p:sp>
        <p:nvSpPr>
          <p:cNvPr id="871427" name="Rectangle 3"/>
          <p:cNvSpPr>
            <a:spLocks noGrp="1" noChangeArrowheads="1"/>
          </p:cNvSpPr>
          <p:nvPr>
            <p:ph type="subTitle" idx="1"/>
          </p:nvPr>
        </p:nvSpPr>
        <p:spPr/>
        <p:txBody>
          <a:bodyPr/>
          <a:lstStyle/>
          <a:p>
            <a:endParaRPr lang="en-US"/>
          </a:p>
        </p:txBody>
      </p:sp>
      <p:pic>
        <p:nvPicPr>
          <p:cNvPr id="8714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36638"/>
            <a:ext cx="9144000" cy="582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 name="Rectangle 2"/>
          <p:cNvSpPr txBox="1">
            <a:spLocks noChangeArrowheads="1"/>
          </p:cNvSpPr>
          <p:nvPr/>
        </p:nvSpPr>
        <p:spPr bwMode="auto">
          <a:xfrm>
            <a:off x="533400" y="5589240"/>
            <a:ext cx="82296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8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a:lstStyle>
          <a:p>
            <a:r>
              <a:rPr lang="en-US" dirty="0" smtClean="0">
                <a:solidFill>
                  <a:srgbClr val="FF0000"/>
                </a:solidFill>
              </a:rPr>
              <a:t>Global overview &amp; analysis</a:t>
            </a:r>
            <a:endParaRPr lang="en-US"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50" name="Rectangle 2"/>
          <p:cNvSpPr>
            <a:spLocks noGrp="1" noChangeArrowheads="1"/>
          </p:cNvSpPr>
          <p:nvPr>
            <p:ph type="ctrTitle"/>
          </p:nvPr>
        </p:nvSpPr>
        <p:spPr>
          <a:xfrm>
            <a:off x="152400" y="76200"/>
            <a:ext cx="8763000" cy="1828800"/>
          </a:xfrm>
        </p:spPr>
        <p:txBody>
          <a:bodyPr/>
          <a:lstStyle/>
          <a:p>
            <a:r>
              <a:rPr lang="en-US"/>
              <a:t>Three ways to legally recognise ICCAs </a:t>
            </a:r>
            <a:r>
              <a:rPr lang="en-US" sz="3400"/>
              <a:t>(distinct or overlapping)</a:t>
            </a:r>
            <a:endParaRPr lang="en-US"/>
          </a:p>
        </p:txBody>
      </p:sp>
      <p:sp>
        <p:nvSpPr>
          <p:cNvPr id="846851" name="Rectangle 3"/>
          <p:cNvSpPr>
            <a:spLocks noGrp="1" noChangeArrowheads="1"/>
          </p:cNvSpPr>
          <p:nvPr>
            <p:ph type="subTitle" idx="1"/>
          </p:nvPr>
        </p:nvSpPr>
        <p:spPr>
          <a:xfrm>
            <a:off x="304800" y="1981200"/>
            <a:ext cx="8534400" cy="1600200"/>
          </a:xfrm>
        </p:spPr>
        <p:txBody>
          <a:bodyPr/>
          <a:lstStyle/>
          <a:p>
            <a:pPr algn="l">
              <a:buFont typeface="Wingdings" charset="0"/>
              <a:buBlip>
                <a:blip r:embed="rId3"/>
              </a:buBlip>
            </a:pPr>
            <a:r>
              <a:rPr lang="en-US" sz="3200"/>
              <a:t>As part of protected area system </a:t>
            </a:r>
            <a:r>
              <a:rPr lang="en-US" sz="3200" i="1">
                <a:solidFill>
                  <a:srgbClr val="FFFF00"/>
                </a:solidFill>
              </a:rPr>
              <a:t>(e.g. in PA law)</a:t>
            </a:r>
            <a:endParaRPr lang="en-US" sz="3200"/>
          </a:p>
          <a:p>
            <a:pPr algn="l">
              <a:buFont typeface="Wingdings" charset="0"/>
              <a:buBlip>
                <a:blip r:embed="rId3"/>
              </a:buBlip>
            </a:pPr>
            <a:endParaRPr lang="en-US" sz="3200"/>
          </a:p>
          <a:p>
            <a:pPr algn="l">
              <a:buFont typeface="Wingdings" charset="0"/>
              <a:buBlip>
                <a:blip r:embed="rId3"/>
              </a:buBlip>
            </a:pPr>
            <a:r>
              <a:rPr lang="en-US" sz="3200"/>
              <a:t>As part of more general conservation measures </a:t>
            </a:r>
            <a:r>
              <a:rPr lang="en-US" sz="3200" i="1">
                <a:solidFill>
                  <a:srgbClr val="FFFF00"/>
                </a:solidFill>
              </a:rPr>
              <a:t>(e.g. in biodiversity law)</a:t>
            </a:r>
            <a:r>
              <a:rPr lang="en-US" sz="3200"/>
              <a:t> </a:t>
            </a:r>
          </a:p>
          <a:p>
            <a:pPr algn="l">
              <a:buFont typeface="Wingdings" charset="0"/>
              <a:buBlip>
                <a:blip r:embed="rId3"/>
              </a:buBlip>
            </a:pPr>
            <a:endParaRPr lang="en-US" sz="3200"/>
          </a:p>
          <a:p>
            <a:pPr algn="l">
              <a:buFont typeface="Wingdings" charset="0"/>
              <a:buBlip>
                <a:blip r:embed="rId3"/>
              </a:buBlip>
            </a:pPr>
            <a:r>
              <a:rPr lang="en-US" sz="3200"/>
              <a:t>Embedded in recognition of indigenous peoples, decentralised governance, etc </a:t>
            </a:r>
            <a:r>
              <a:rPr lang="en-US" sz="3200" i="1">
                <a:solidFill>
                  <a:srgbClr val="FFFF00"/>
                </a:solidFill>
              </a:rPr>
              <a:t>(e.g. in land reforms law)</a:t>
            </a:r>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474" name="Rectangle 1026"/>
          <p:cNvSpPr>
            <a:spLocks noGrp="1" noChangeArrowheads="1"/>
          </p:cNvSpPr>
          <p:nvPr>
            <p:ph type="ctrTitle"/>
          </p:nvPr>
        </p:nvSpPr>
        <p:spPr>
          <a:xfrm>
            <a:off x="457200" y="-152400"/>
            <a:ext cx="8229600" cy="1828800"/>
          </a:xfrm>
        </p:spPr>
        <p:txBody>
          <a:bodyPr/>
          <a:lstStyle/>
          <a:p>
            <a:r>
              <a:rPr lang="en-US"/>
              <a:t>Progress of legal recognition</a:t>
            </a:r>
          </a:p>
        </p:txBody>
      </p:sp>
      <p:sp>
        <p:nvSpPr>
          <p:cNvPr id="873475" name="Rectangle 1027"/>
          <p:cNvSpPr>
            <a:spLocks noGrp="1" noChangeArrowheads="1"/>
          </p:cNvSpPr>
          <p:nvPr>
            <p:ph type="subTitle" idx="1"/>
          </p:nvPr>
        </p:nvSpPr>
        <p:spPr>
          <a:xfrm>
            <a:off x="381000" y="1340768"/>
            <a:ext cx="8305800" cy="5029200"/>
          </a:xfrm>
        </p:spPr>
        <p:txBody>
          <a:bodyPr/>
          <a:lstStyle/>
          <a:p>
            <a:pPr algn="l">
              <a:buFont typeface="Wingdings" charset="0"/>
              <a:buBlip>
                <a:blip r:embed="rId2"/>
              </a:buBlip>
            </a:pPr>
            <a:r>
              <a:rPr lang="en-US" sz="2200" dirty="0">
                <a:solidFill>
                  <a:srgbClr val="FFFF00"/>
                </a:solidFill>
              </a:rPr>
              <a:t> Forests under community ownership/management, up from 10 to 15% in last decade (RRI 2012)</a:t>
            </a:r>
          </a:p>
          <a:p>
            <a:pPr algn="l">
              <a:buFont typeface="Wingdings" charset="0"/>
              <a:buBlip>
                <a:blip r:embed="rId2"/>
              </a:buBlip>
            </a:pPr>
            <a:r>
              <a:rPr lang="en-US" sz="2200" dirty="0">
                <a:solidFill>
                  <a:srgbClr val="FF0000"/>
                </a:solidFill>
              </a:rPr>
              <a:t> Brazil, Bolivia, Columbia, Australia: indigenous territories designated in ~200 hundred </a:t>
            </a:r>
            <a:r>
              <a:rPr lang="en-US" sz="2200" dirty="0" err="1">
                <a:solidFill>
                  <a:srgbClr val="FF0000"/>
                </a:solidFill>
              </a:rPr>
              <a:t>m.ha</a:t>
            </a:r>
            <a:r>
              <a:rPr lang="en-US" sz="2200" dirty="0">
                <a:solidFill>
                  <a:srgbClr val="FF0000"/>
                </a:solidFill>
              </a:rPr>
              <a:t>.</a:t>
            </a:r>
            <a:r>
              <a:rPr lang="en-US" sz="2200" dirty="0"/>
              <a:t> </a:t>
            </a:r>
          </a:p>
          <a:p>
            <a:pPr algn="l">
              <a:buFont typeface="Wingdings" charset="0"/>
              <a:buBlip>
                <a:blip r:embed="rId2"/>
              </a:buBlip>
            </a:pPr>
            <a:r>
              <a:rPr lang="en-US" sz="2200" dirty="0"/>
              <a:t> Philippines: Ancestral Domain titles to many indigenous territories, could go up to 6-7 </a:t>
            </a:r>
            <a:r>
              <a:rPr lang="en-US" sz="2200" dirty="0" err="1"/>
              <a:t>m.ha</a:t>
            </a:r>
            <a:r>
              <a:rPr lang="en-US" sz="2200" dirty="0"/>
              <a:t>.  </a:t>
            </a:r>
          </a:p>
          <a:p>
            <a:pPr algn="l">
              <a:buFont typeface="Wingdings" charset="0"/>
              <a:buBlip>
                <a:blip r:embed="rId2"/>
              </a:buBlip>
            </a:pPr>
            <a:r>
              <a:rPr lang="en-US" sz="2200" dirty="0">
                <a:solidFill>
                  <a:srgbClr val="FF99CC"/>
                </a:solidFill>
              </a:rPr>
              <a:t> India: Community Forest Rights (incl. use/management) to ~ 0.5 </a:t>
            </a:r>
            <a:r>
              <a:rPr lang="en-US" sz="2200" dirty="0" err="1">
                <a:solidFill>
                  <a:srgbClr val="FF99CC"/>
                </a:solidFill>
              </a:rPr>
              <a:t>m.ha</a:t>
            </a:r>
            <a:r>
              <a:rPr lang="en-US" sz="2200" dirty="0">
                <a:solidFill>
                  <a:srgbClr val="FF99CC"/>
                </a:solidFill>
              </a:rPr>
              <a:t>. (slowly </a:t>
            </a:r>
            <a:r>
              <a:rPr lang="en-US" sz="2200" dirty="0" err="1">
                <a:solidFill>
                  <a:srgbClr val="FF99CC"/>
                </a:solidFill>
              </a:rPr>
              <a:t>increasing..potential</a:t>
            </a:r>
            <a:r>
              <a:rPr lang="en-US" sz="2200" dirty="0">
                <a:solidFill>
                  <a:srgbClr val="FF99CC"/>
                </a:solidFill>
              </a:rPr>
              <a:t> is &gt;30 </a:t>
            </a:r>
            <a:r>
              <a:rPr lang="en-US" sz="2200" dirty="0" err="1">
                <a:solidFill>
                  <a:srgbClr val="FF99CC"/>
                </a:solidFill>
              </a:rPr>
              <a:t>m.ha</a:t>
            </a:r>
            <a:r>
              <a:rPr lang="en-US" sz="2200" dirty="0">
                <a:solidFill>
                  <a:srgbClr val="FF99CC"/>
                </a:solidFill>
              </a:rPr>
              <a:t>.)</a:t>
            </a:r>
            <a:endParaRPr lang="en-US" sz="2200" dirty="0"/>
          </a:p>
          <a:p>
            <a:pPr algn="l">
              <a:buFont typeface="Wingdings" charset="0"/>
              <a:buBlip>
                <a:blip r:embed="rId2"/>
              </a:buBlip>
            </a:pPr>
            <a:r>
              <a:rPr lang="en-US" sz="2200" dirty="0"/>
              <a:t> Kenya, Namibia, Tanzania: community forests &amp;/or conservancies, </a:t>
            </a:r>
            <a:r>
              <a:rPr lang="en-US" sz="2200" dirty="0" smtClean="0"/>
              <a:t>full </a:t>
            </a:r>
            <a:r>
              <a:rPr lang="en-US" sz="2200" dirty="0"/>
              <a:t>management and use control, several </a:t>
            </a:r>
            <a:r>
              <a:rPr lang="en-US" sz="2200" dirty="0" err="1"/>
              <a:t>m.ha</a:t>
            </a:r>
            <a:r>
              <a:rPr lang="en-US" sz="2200" dirty="0"/>
              <a:t>.</a:t>
            </a:r>
          </a:p>
          <a:p>
            <a:pPr algn="l">
              <a:buFont typeface="Wingdings" charset="0"/>
              <a:buBlip>
                <a:blip r:embed="rId2"/>
              </a:buBlip>
            </a:pPr>
            <a:r>
              <a:rPr lang="en-US" sz="2200" dirty="0">
                <a:solidFill>
                  <a:srgbClr val="FFFF00"/>
                </a:solidFill>
              </a:rPr>
              <a:t> Fiji: recognition of Locally Managed Marine Areas (100% of country’s marine protected area system) </a:t>
            </a:r>
            <a:endParaRPr lang="en-US" sz="2200" dirty="0" smtClean="0">
              <a:solidFill>
                <a:srgbClr val="FFFF00"/>
              </a:solidFill>
            </a:endParaRPr>
          </a:p>
          <a:p>
            <a:pPr algn="l">
              <a:buBlip>
                <a:blip r:embed="rId2"/>
              </a:buBlip>
            </a:pPr>
            <a:r>
              <a:rPr lang="en-US" sz="2000" dirty="0" smtClean="0">
                <a:solidFill>
                  <a:srgbClr val="FFFF00"/>
                </a:solidFill>
              </a:rPr>
              <a:t> </a:t>
            </a:r>
            <a:r>
              <a:rPr lang="en-US" sz="2200" dirty="0" smtClean="0">
                <a:solidFill>
                  <a:srgbClr val="FFFF00"/>
                </a:solidFill>
              </a:rPr>
              <a:t>Iran</a:t>
            </a:r>
            <a:r>
              <a:rPr lang="en-US" sz="2200" dirty="0">
                <a:solidFill>
                  <a:srgbClr val="FFFF00"/>
                </a:solidFill>
              </a:rPr>
              <a:t>: much of country under mobile peoples’ territories, with increasing recognition</a:t>
            </a:r>
            <a:r>
              <a:rPr lang="en-US" sz="2000" dirty="0">
                <a:solidFill>
                  <a:srgbClr val="FFFF00"/>
                </a:solidFill>
              </a:rPr>
              <a:t> </a:t>
            </a:r>
          </a:p>
          <a:p>
            <a:pPr algn="l">
              <a:buFont typeface="Wingdings" charset="0"/>
              <a:buBlip>
                <a:blip r:embed="rId2"/>
              </a:buBlip>
            </a:pPr>
            <a:endParaRPr lang="en-US" sz="2200" dirty="0">
              <a:solidFill>
                <a:srgbClr val="FFFF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body" sz="half" idx="1"/>
          </p:nvPr>
        </p:nvSpPr>
        <p:spPr>
          <a:xfrm>
            <a:off x="107503" y="2924944"/>
            <a:ext cx="8928993" cy="3068637"/>
          </a:xfrm>
        </p:spPr>
        <p:txBody>
          <a:bodyPr/>
          <a:lstStyle/>
          <a:p>
            <a:pPr eaLnBrk="1" hangingPunct="1">
              <a:spcBef>
                <a:spcPct val="50000"/>
              </a:spcBef>
            </a:pPr>
            <a:r>
              <a:rPr lang="ja-JP" altLang="en-GB" sz="2400" dirty="0" smtClean="0">
                <a:latin typeface="Tahoma" charset="0"/>
                <a:cs typeface="Arial" charset="0"/>
              </a:rPr>
              <a:t>“</a:t>
            </a:r>
            <a:r>
              <a:rPr lang="en-GB" altLang="ja-JP" sz="2400" dirty="0" smtClean="0">
                <a:latin typeface="Tahoma" charset="0"/>
                <a:cs typeface="Arial" charset="0"/>
              </a:rPr>
              <a:t>E</a:t>
            </a:r>
            <a:r>
              <a:rPr lang="en-GB" sz="2400" dirty="0" smtClean="0">
                <a:latin typeface="Tahoma" charset="0"/>
                <a:cs typeface="Arial" charset="0"/>
              </a:rPr>
              <a:t>nclosure </a:t>
            </a:r>
            <a:r>
              <a:rPr lang="en-GB" sz="2400" dirty="0">
                <a:latin typeface="Tahoma" charset="0"/>
                <a:cs typeface="Arial" charset="0"/>
              </a:rPr>
              <a:t>of the commons</a:t>
            </a:r>
            <a:r>
              <a:rPr lang="ja-JP" altLang="en-GB" sz="2400" dirty="0" smtClean="0">
                <a:latin typeface="Tahoma" charset="0"/>
                <a:cs typeface="Arial" charset="0"/>
              </a:rPr>
              <a:t>”</a:t>
            </a:r>
            <a:r>
              <a:rPr lang="en-GB" altLang="ja-JP" sz="2400" dirty="0" smtClean="0">
                <a:latin typeface="Tahoma" charset="0"/>
                <a:cs typeface="Arial" charset="0"/>
              </a:rPr>
              <a:t>, private property </a:t>
            </a:r>
            <a:endParaRPr lang="en-GB" sz="2400" dirty="0" smtClean="0">
              <a:latin typeface="Tahoma" charset="0"/>
              <a:cs typeface="Arial" charset="0"/>
            </a:endParaRPr>
          </a:p>
          <a:p>
            <a:pPr eaLnBrk="1" hangingPunct="1">
              <a:spcBef>
                <a:spcPct val="50000"/>
              </a:spcBef>
            </a:pPr>
            <a:r>
              <a:rPr lang="en-GB" sz="2400" dirty="0" smtClean="0">
                <a:latin typeface="Tahoma" charset="0"/>
                <a:cs typeface="Arial" charset="0"/>
              </a:rPr>
              <a:t>Agro-industrial and </a:t>
            </a:r>
            <a:r>
              <a:rPr lang="en-GB" sz="2400" dirty="0">
                <a:latin typeface="Tahoma" charset="0"/>
                <a:cs typeface="Arial" charset="0"/>
              </a:rPr>
              <a:t>industrial </a:t>
            </a:r>
            <a:r>
              <a:rPr lang="en-GB" sz="2400" dirty="0" smtClean="0">
                <a:latin typeface="Tahoma" charset="0"/>
                <a:cs typeface="Arial" charset="0"/>
              </a:rPr>
              <a:t>revolutions</a:t>
            </a:r>
            <a:endParaRPr lang="en-GB" sz="2400" dirty="0">
              <a:latin typeface="Tahoma" charset="0"/>
              <a:cs typeface="Arial" charset="0"/>
            </a:endParaRPr>
          </a:p>
          <a:p>
            <a:pPr eaLnBrk="1" hangingPunct="1">
              <a:spcBef>
                <a:spcPct val="50000"/>
              </a:spcBef>
            </a:pPr>
            <a:r>
              <a:rPr lang="en-GB" sz="2400" dirty="0">
                <a:latin typeface="Tahoma" charset="0"/>
                <a:cs typeface="Arial" charset="0"/>
              </a:rPr>
              <a:t>C</a:t>
            </a:r>
            <a:r>
              <a:rPr lang="en-GB" sz="2400" dirty="0" smtClean="0">
                <a:latin typeface="Tahoma" charset="0"/>
                <a:cs typeface="Arial" charset="0"/>
              </a:rPr>
              <a:t>olonisation, and development </a:t>
            </a:r>
            <a:r>
              <a:rPr lang="en-GB" sz="2400" dirty="0">
                <a:latin typeface="Tahoma" charset="0"/>
                <a:cs typeface="Arial" charset="0"/>
              </a:rPr>
              <a:t>of nation </a:t>
            </a:r>
            <a:r>
              <a:rPr lang="en-GB" sz="2400" dirty="0" smtClean="0">
                <a:latin typeface="Tahoma" charset="0"/>
                <a:cs typeface="Arial" charset="0"/>
              </a:rPr>
              <a:t>states</a:t>
            </a:r>
          </a:p>
          <a:p>
            <a:pPr eaLnBrk="1" hangingPunct="1">
              <a:spcBef>
                <a:spcPct val="50000"/>
              </a:spcBef>
            </a:pPr>
            <a:r>
              <a:rPr lang="en-GB" sz="2400" dirty="0" smtClean="0">
                <a:latin typeface="Tahoma" charset="0"/>
                <a:cs typeface="Arial" charset="0"/>
              </a:rPr>
              <a:t>Capitalist expansion, economic globalisation  </a:t>
            </a:r>
          </a:p>
          <a:p>
            <a:pPr eaLnBrk="1" hangingPunct="1">
              <a:spcBef>
                <a:spcPct val="50000"/>
              </a:spcBef>
            </a:pPr>
            <a:r>
              <a:rPr lang="en-GB" sz="2400" dirty="0" smtClean="0">
                <a:latin typeface="Tahoma" charset="0"/>
                <a:cs typeface="Arial" charset="0"/>
              </a:rPr>
              <a:t>All of above building on patriarchy</a:t>
            </a:r>
            <a:r>
              <a:rPr lang="en-GB" sz="2800" dirty="0" smtClean="0">
                <a:solidFill>
                  <a:schemeClr val="hlink"/>
                </a:solidFill>
                <a:latin typeface="Tahoma" charset="0"/>
                <a:cs typeface="Arial" charset="0"/>
              </a:rPr>
              <a:t> </a:t>
            </a:r>
          </a:p>
          <a:p>
            <a:pPr marL="0" indent="0" eaLnBrk="1" hangingPunct="1">
              <a:spcBef>
                <a:spcPct val="50000"/>
              </a:spcBef>
              <a:buNone/>
            </a:pPr>
            <a:r>
              <a:rPr lang="en-GB" sz="2600" dirty="0" smtClean="0">
                <a:solidFill>
                  <a:srgbClr val="FF0000"/>
                </a:solidFill>
                <a:effectLst/>
                <a:latin typeface="Tahoma" charset="0"/>
                <a:cs typeface="Arial" charset="0"/>
              </a:rPr>
              <a:t>State &amp; corporations re</a:t>
            </a:r>
            <a:r>
              <a:rPr lang="en-GB" sz="2800" dirty="0" smtClean="0">
                <a:solidFill>
                  <a:srgbClr val="FF0000"/>
                </a:solidFill>
                <a:effectLst/>
                <a:latin typeface="Tahoma" charset="0"/>
                <a:cs typeface="Arial" charset="0"/>
              </a:rPr>
              <a:t>placing</a:t>
            </a:r>
            <a:r>
              <a:rPr lang="en-GB" sz="2400" dirty="0" smtClean="0">
                <a:solidFill>
                  <a:srgbClr val="FF0000"/>
                </a:solidFill>
                <a:latin typeface="Tahoma" charset="0"/>
                <a:cs typeface="Arial" charset="0"/>
              </a:rPr>
              <a:t> </a:t>
            </a:r>
            <a:r>
              <a:rPr lang="en-GB" sz="2800" dirty="0" smtClean="0">
                <a:solidFill>
                  <a:srgbClr val="FF0000"/>
                </a:solidFill>
                <a:effectLst/>
                <a:latin typeface="Tahoma" charset="0"/>
                <a:cs typeface="Arial" charset="0"/>
              </a:rPr>
              <a:t>communities in governance &amp; control of nature</a:t>
            </a:r>
            <a:endParaRPr lang="en-GB" sz="2400" dirty="0">
              <a:solidFill>
                <a:srgbClr val="FF0000"/>
              </a:solidFill>
              <a:effectLst/>
              <a:latin typeface="Tahoma" charset="0"/>
              <a:cs typeface="Arial" charset="0"/>
            </a:endParaRPr>
          </a:p>
        </p:txBody>
      </p:sp>
      <p:pic>
        <p:nvPicPr>
          <p:cNvPr id="10243" name="Picture 3" descr="Derek pointin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139952" y="76200"/>
            <a:ext cx="4969123" cy="2851092"/>
          </a:xfrm>
        </p:spPr>
      </p:pic>
      <p:sp>
        <p:nvSpPr>
          <p:cNvPr id="112644" name="Rectangle 4"/>
          <p:cNvSpPr>
            <a:spLocks noChangeArrowheads="1"/>
          </p:cNvSpPr>
          <p:nvPr/>
        </p:nvSpPr>
        <p:spPr bwMode="auto">
          <a:xfrm>
            <a:off x="-38100" y="115888"/>
            <a:ext cx="3241675" cy="3617912"/>
          </a:xfrm>
          <a:prstGeom prst="rect">
            <a:avLst/>
          </a:prstGeom>
          <a:noFill/>
          <a:ln w="9525" algn="ctr">
            <a:noFill/>
            <a:miter lim="800000"/>
            <a:headEnd/>
            <a:tailEnd/>
          </a:ln>
          <a:effectLst/>
        </p:spPr>
        <p:txBody>
          <a:bodyPr/>
          <a:lstStyle/>
          <a:p>
            <a:pPr marL="342900" indent="-342900">
              <a:spcBef>
                <a:spcPct val="50000"/>
              </a:spcBef>
              <a:buClr>
                <a:schemeClr val="hlink"/>
              </a:buClr>
              <a:buSzPct val="80000"/>
              <a:buFont typeface="Wingdings" charset="0"/>
              <a:buChar char="n"/>
            </a:pPr>
            <a:r>
              <a:rPr lang="en-GB" sz="2400" dirty="0">
                <a:effectLst>
                  <a:outerShdw blurRad="38100" dist="38100" dir="2700000" algn="tl">
                    <a:srgbClr val="000000"/>
                  </a:outerShdw>
                </a:effectLst>
              </a:rPr>
              <a:t>…but </a:t>
            </a:r>
            <a:r>
              <a:rPr lang="en-GB" sz="2800" dirty="0" smtClean="0">
                <a:solidFill>
                  <a:schemeClr val="hlink"/>
                </a:solidFill>
                <a:effectLst>
                  <a:outerShdw blurRad="38100" dist="38100" dir="2700000" algn="tl">
                    <a:srgbClr val="000000"/>
                  </a:outerShdw>
                </a:effectLst>
              </a:rPr>
              <a:t>global changes </a:t>
            </a:r>
            <a:r>
              <a:rPr lang="en-GB" sz="2400" dirty="0" smtClean="0">
                <a:effectLst>
                  <a:outerShdw blurRad="38100" dist="38100" dir="2700000" algn="tl">
                    <a:srgbClr val="000000"/>
                  </a:outerShdw>
                </a:effectLst>
              </a:rPr>
              <a:t>through last few centuries, especially last two, &amp; accelerating in last few decades</a:t>
            </a:r>
            <a:endParaRPr lang="en-GB" sz="2400" dirty="0">
              <a:effectLst>
                <a:outerShdw blurRad="38100" dist="38100" dir="2700000" algn="tl">
                  <a:srgbClr val="000000"/>
                </a:outerShdw>
              </a:effectLst>
            </a:endParaRPr>
          </a:p>
        </p:txBody>
      </p:sp>
    </p:spTree>
    <p:extLst>
      <p:ext uri="{BB962C8B-B14F-4D97-AF65-F5344CB8AC3E}">
        <p14:creationId xmlns:p14="http://schemas.microsoft.com/office/powerpoint/2010/main" val="136447839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Rectangle 2"/>
          <p:cNvSpPr>
            <a:spLocks noGrp="1" noChangeArrowheads="1"/>
          </p:cNvSpPr>
          <p:nvPr>
            <p:ph type="ctrTitle"/>
          </p:nvPr>
        </p:nvSpPr>
        <p:spPr>
          <a:xfrm>
            <a:off x="381000" y="-381000"/>
            <a:ext cx="8229600" cy="1828800"/>
          </a:xfrm>
        </p:spPr>
        <p:txBody>
          <a:bodyPr/>
          <a:lstStyle/>
          <a:p>
            <a:r>
              <a:rPr lang="en-US" sz="4600">
                <a:solidFill>
                  <a:srgbClr val="FF0000"/>
                </a:solidFill>
              </a:rPr>
              <a:t>Challenges of legal recognition</a:t>
            </a:r>
            <a:endParaRPr lang="en-US"/>
          </a:p>
        </p:txBody>
      </p:sp>
      <p:sp>
        <p:nvSpPr>
          <p:cNvPr id="874499" name="Rectangle 3"/>
          <p:cNvSpPr>
            <a:spLocks noGrp="1" noChangeArrowheads="1"/>
          </p:cNvSpPr>
          <p:nvPr>
            <p:ph type="subTitle" idx="1"/>
          </p:nvPr>
        </p:nvSpPr>
        <p:spPr>
          <a:xfrm>
            <a:off x="304800" y="1066800"/>
            <a:ext cx="5334000" cy="2286000"/>
          </a:xfrm>
        </p:spPr>
        <p:txBody>
          <a:bodyPr/>
          <a:lstStyle/>
          <a:p>
            <a:pPr algn="l">
              <a:buFont typeface="Wingdings" charset="0"/>
              <a:buBlip>
                <a:blip r:embed="rId3"/>
              </a:buBlip>
            </a:pPr>
            <a:r>
              <a:rPr lang="en-US" sz="2600"/>
              <a:t>Imposition of uniform or inappropriate prescriptions</a:t>
            </a:r>
          </a:p>
          <a:p>
            <a:pPr algn="l">
              <a:buFont typeface="Wingdings" charset="0"/>
              <a:buBlip>
                <a:blip r:embed="rId3"/>
              </a:buBlip>
            </a:pPr>
            <a:endParaRPr lang="en-US" sz="2600"/>
          </a:p>
          <a:p>
            <a:pPr algn="l">
              <a:buFont typeface="Wingdings" charset="0"/>
              <a:buBlip>
                <a:blip r:embed="rId3"/>
              </a:buBlip>
            </a:pPr>
            <a:r>
              <a:rPr lang="en-US" sz="2600"/>
              <a:t>Grafting ‘jointness’ or govt role onto community governance</a:t>
            </a:r>
          </a:p>
          <a:p>
            <a:pPr algn="l">
              <a:buFont typeface="Wingdings" charset="0"/>
              <a:buBlip>
                <a:blip r:embed="rId3"/>
              </a:buBlip>
            </a:pPr>
            <a:endParaRPr lang="en-US" sz="2600"/>
          </a:p>
          <a:p>
            <a:pPr algn="l">
              <a:buFont typeface="Wingdings" charset="0"/>
              <a:buBlip>
                <a:blip r:embed="rId3"/>
              </a:buBlip>
            </a:pPr>
            <a:r>
              <a:rPr lang="en-US" sz="2600"/>
              <a:t>Contradictory / non-harmonised laws and policies (e.g. mining vs. indigenous rights; conventional conservation vs. ICCAs)</a:t>
            </a:r>
          </a:p>
          <a:p>
            <a:pPr algn="l">
              <a:buFont typeface="Wingdings" charset="0"/>
              <a:buBlip>
                <a:blip r:embed="rId3"/>
              </a:buBlip>
            </a:pPr>
            <a:endParaRPr lang="en-US" sz="2600"/>
          </a:p>
          <a:p>
            <a:pPr algn="l">
              <a:buFont typeface="Wingdings" charset="0"/>
              <a:buBlip>
                <a:blip r:embed="rId3"/>
              </a:buBlip>
            </a:pPr>
            <a:endParaRPr lang="en-US" sz="2600"/>
          </a:p>
          <a:p>
            <a:pPr algn="l">
              <a:buFont typeface="Wingdings" charset="0"/>
              <a:buBlip>
                <a:blip r:embed="rId3"/>
              </a:buBlip>
            </a:pPr>
            <a:endParaRPr lang="en-US" sz="2600"/>
          </a:p>
          <a:p>
            <a:pPr algn="l">
              <a:buFont typeface="Wingdings" charset="0"/>
              <a:buBlip>
                <a:blip r:embed="rId3"/>
              </a:buBlip>
            </a:pPr>
            <a:endParaRPr lang="en-US" sz="2600"/>
          </a:p>
          <a:p>
            <a:pPr algn="l"/>
            <a:endParaRPr lang="en-US" sz="2600"/>
          </a:p>
          <a:p>
            <a:pPr algn="l"/>
            <a:endParaRPr lang="en-US" sz="2600"/>
          </a:p>
        </p:txBody>
      </p:sp>
      <p:pic>
        <p:nvPicPr>
          <p:cNvPr id="8745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1975" y="1219200"/>
            <a:ext cx="3502025" cy="563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744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7449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7449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4499"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8" name="Rectangle 2"/>
          <p:cNvSpPr>
            <a:spLocks noGrp="1" noChangeArrowheads="1"/>
          </p:cNvSpPr>
          <p:nvPr>
            <p:ph type="ctrTitle"/>
          </p:nvPr>
        </p:nvSpPr>
        <p:spPr>
          <a:xfrm>
            <a:off x="152400" y="76200"/>
            <a:ext cx="8839200" cy="1828800"/>
          </a:xfrm>
        </p:spPr>
        <p:txBody>
          <a:bodyPr/>
          <a:lstStyle/>
          <a:p>
            <a:r>
              <a:rPr lang="en-US" sz="4400">
                <a:solidFill>
                  <a:srgbClr val="FFFF00"/>
                </a:solidFill>
              </a:rPr>
              <a:t>Non-legal recognition and support</a:t>
            </a:r>
            <a:r>
              <a:rPr lang="en-US"/>
              <a:t> </a:t>
            </a:r>
            <a:br>
              <a:rPr lang="en-US"/>
            </a:br>
            <a:r>
              <a:rPr lang="en-US" sz="3000"/>
              <a:t>(by govts / civil society)</a:t>
            </a:r>
            <a:endParaRPr lang="en-US"/>
          </a:p>
        </p:txBody>
      </p:sp>
      <p:sp>
        <p:nvSpPr>
          <p:cNvPr id="889859" name="Rectangle 3"/>
          <p:cNvSpPr>
            <a:spLocks noGrp="1" noChangeArrowheads="1"/>
          </p:cNvSpPr>
          <p:nvPr>
            <p:ph type="subTitle" idx="1"/>
          </p:nvPr>
        </p:nvSpPr>
        <p:spPr>
          <a:xfrm>
            <a:off x="533400" y="2286000"/>
            <a:ext cx="8153400" cy="4114800"/>
          </a:xfrm>
        </p:spPr>
        <p:txBody>
          <a:bodyPr/>
          <a:lstStyle/>
          <a:p>
            <a:pPr algn="l">
              <a:buFont typeface="Wingdings" charset="0"/>
              <a:buBlip>
                <a:blip r:embed="rId2"/>
              </a:buBlip>
            </a:pPr>
            <a:r>
              <a:rPr lang="en-US" sz="2600"/>
              <a:t>Documentation &amp; databases </a:t>
            </a:r>
            <a:r>
              <a:rPr lang="en-US" sz="2000"/>
              <a:t>(Australia, Fiji, India, Namibia...)</a:t>
            </a:r>
            <a:endParaRPr lang="en-US" sz="2600"/>
          </a:p>
          <a:p>
            <a:pPr algn="l">
              <a:buFont typeface="Wingdings" charset="0"/>
              <a:buBlip>
                <a:blip r:embed="rId2"/>
              </a:buBlip>
            </a:pPr>
            <a:r>
              <a:rPr lang="en-US" sz="2600"/>
              <a:t>Social recognition </a:t>
            </a:r>
            <a:r>
              <a:rPr lang="en-US" sz="2000"/>
              <a:t>(Kenya, Chile, Philippines, UK … India award at COP11)</a:t>
            </a:r>
            <a:endParaRPr lang="en-US" sz="2600"/>
          </a:p>
          <a:p>
            <a:pPr algn="l">
              <a:buFont typeface="Wingdings" charset="0"/>
              <a:buBlip>
                <a:blip r:embed="rId2"/>
              </a:buBlip>
            </a:pPr>
            <a:r>
              <a:rPr lang="en-US" sz="2600"/>
              <a:t>Administrative/technical/financial </a:t>
            </a:r>
            <a:r>
              <a:rPr lang="en-US" sz="2000"/>
              <a:t>(Iran SGP, Canada land claims, Senegal eco-guards)</a:t>
            </a:r>
            <a:endParaRPr lang="en-US" sz="2600"/>
          </a:p>
          <a:p>
            <a:pPr algn="l">
              <a:buFont typeface="Wingdings" charset="0"/>
              <a:buBlip>
                <a:blip r:embed="rId2"/>
              </a:buBlip>
            </a:pPr>
            <a:r>
              <a:rPr lang="en-US" sz="2600">
                <a:solidFill>
                  <a:srgbClr val="FF0000"/>
                </a:solidFill>
              </a:rPr>
              <a:t>Advocacy/networking by IPs/LCs/civil society</a:t>
            </a:r>
            <a:r>
              <a:rPr lang="en-US" sz="2600"/>
              <a:t> </a:t>
            </a:r>
            <a:r>
              <a:rPr lang="en-US" sz="2000"/>
              <a:t>(Philippines, Nepal, Madagascar, Suriname)</a:t>
            </a:r>
            <a:endParaRPr lang="en-US" sz="2600"/>
          </a:p>
          <a:p>
            <a:pPr algn="l"/>
            <a:endParaRPr lang="en-US" sz="26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ctrTitle"/>
          </p:nvPr>
        </p:nvSpPr>
        <p:spPr>
          <a:xfrm>
            <a:off x="457200" y="76200"/>
            <a:ext cx="8229600" cy="1828800"/>
          </a:xfrm>
        </p:spPr>
        <p:txBody>
          <a:bodyPr/>
          <a:lstStyle/>
          <a:p>
            <a:r>
              <a:rPr lang="en-US">
                <a:solidFill>
                  <a:srgbClr val="FFFF00"/>
                </a:solidFill>
              </a:rPr>
              <a:t>Challenges of non-legal recognition and support</a:t>
            </a:r>
            <a:r>
              <a:rPr lang="en-US"/>
              <a:t> </a:t>
            </a:r>
          </a:p>
        </p:txBody>
      </p:sp>
      <p:sp>
        <p:nvSpPr>
          <p:cNvPr id="890883" name="Rectangle 3"/>
          <p:cNvSpPr>
            <a:spLocks noGrp="1" noChangeArrowheads="1"/>
          </p:cNvSpPr>
          <p:nvPr>
            <p:ph type="subTitle" idx="1"/>
          </p:nvPr>
        </p:nvSpPr>
        <p:spPr>
          <a:xfrm>
            <a:off x="609600" y="2057400"/>
            <a:ext cx="8077200" cy="1752600"/>
          </a:xfrm>
        </p:spPr>
        <p:txBody>
          <a:bodyPr/>
          <a:lstStyle/>
          <a:p>
            <a:pPr algn="l">
              <a:buFont typeface="Wingdings" charset="0"/>
              <a:buBlip>
                <a:blip r:embed="rId2"/>
              </a:buBlip>
            </a:pPr>
            <a:r>
              <a:rPr lang="en-US" sz="3000"/>
              <a:t>Top-down / non-participatory documentation </a:t>
            </a:r>
          </a:p>
          <a:p>
            <a:pPr algn="l">
              <a:buFont typeface="Wingdings" charset="0"/>
              <a:buBlip>
                <a:blip r:embed="rId2"/>
              </a:buBlip>
            </a:pPr>
            <a:r>
              <a:rPr lang="en-US" sz="3000"/>
              <a:t>Imposition of inappropriate models in capacity / training programmes </a:t>
            </a:r>
          </a:p>
          <a:p>
            <a:pPr algn="l">
              <a:buFont typeface="Wingdings" charset="0"/>
              <a:buBlip>
                <a:blip r:embed="rId2"/>
              </a:buBlip>
            </a:pPr>
            <a:r>
              <a:rPr lang="en-US" sz="3000"/>
              <a:t>Inappropriate kinds/levels of funding </a:t>
            </a:r>
          </a:p>
          <a:p>
            <a:pPr algn="l">
              <a:buFont typeface="Wingdings" charset="0"/>
              <a:buBlip>
                <a:blip r:embed="rId2"/>
              </a:buBlip>
            </a:pPr>
            <a:r>
              <a:rPr lang="en-US" sz="3000"/>
              <a:t>Commodification/commercialisation approaches </a:t>
            </a:r>
          </a:p>
          <a:p>
            <a:pPr algn="l">
              <a:buFont typeface="Wingdings" charset="0"/>
              <a:buBlip>
                <a:blip r:embed="rId2"/>
              </a:buBlip>
            </a:pPr>
            <a:r>
              <a:rPr lang="en-US" sz="3000"/>
              <a:t>Unwelcome attention</a:t>
            </a:r>
            <a:r>
              <a:rPr lang="en-US"/>
              <a:t>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ctrTitle"/>
          </p:nvPr>
        </p:nvSpPr>
        <p:spPr>
          <a:xfrm>
            <a:off x="762000" y="1066800"/>
            <a:ext cx="7772400" cy="1143000"/>
          </a:xfrm>
        </p:spPr>
        <p:txBody>
          <a:bodyPr/>
          <a:lstStyle/>
          <a:p>
            <a:pPr eaLnBrk="1" hangingPunct="1"/>
            <a:r>
              <a:rPr lang="en-US"/>
              <a:t>Strategic Plan for Biodiversity  2011-20 (Aichi Targets) adopted by CBD parties in 2010</a:t>
            </a:r>
          </a:p>
        </p:txBody>
      </p:sp>
      <p:sp>
        <p:nvSpPr>
          <p:cNvPr id="46082" name="Rectangle 3"/>
          <p:cNvSpPr>
            <a:spLocks noGrp="1" noChangeArrowheads="1"/>
          </p:cNvSpPr>
          <p:nvPr>
            <p:ph type="subTitle" idx="1"/>
          </p:nvPr>
        </p:nvSpPr>
        <p:spPr>
          <a:xfrm>
            <a:off x="457200" y="3200400"/>
            <a:ext cx="8305800" cy="1752600"/>
          </a:xfrm>
        </p:spPr>
        <p:txBody>
          <a:bodyPr/>
          <a:lstStyle/>
          <a:p>
            <a:pPr eaLnBrk="1" hangingPunct="1"/>
            <a:r>
              <a:rPr lang="en-US" sz="2200" i="1" dirty="0"/>
              <a:t>By 2020, at least 17 per cent of terrestrial and inland water, and 10 per cent of coastal and marine areas, especially areas of particular importance for biodiversity and ecosystem services, are conserved through effectively and equitably managed, ecologically representative and well </a:t>
            </a:r>
            <a:r>
              <a:rPr lang="en-US" sz="2200" b="1" i="1" dirty="0"/>
              <a:t>connected systems of protected areas and </a:t>
            </a:r>
            <a:r>
              <a:rPr lang="en-US" sz="2600" b="1" i="1" dirty="0">
                <a:solidFill>
                  <a:srgbClr val="FF0000"/>
                </a:solidFill>
              </a:rPr>
              <a:t>other effective area-based conservation measures</a:t>
            </a:r>
            <a:r>
              <a:rPr lang="en-US" sz="2200" i="1" dirty="0"/>
              <a:t>, and integrated into the wider landscapes and seascapes.</a:t>
            </a:r>
          </a:p>
          <a:p>
            <a:pPr eaLnBrk="1" hangingPunct="1"/>
            <a:endParaRPr lang="en-US" sz="2200" dirty="0"/>
          </a:p>
        </p:txBody>
      </p:sp>
    </p:spTree>
    <p:extLst>
      <p:ext uri="{BB962C8B-B14F-4D97-AF65-F5344CB8AC3E}">
        <p14:creationId xmlns:p14="http://schemas.microsoft.com/office/powerpoint/2010/main" val="36039901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35897" y="3301066"/>
            <a:ext cx="5508104" cy="355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ctangle 1"/>
          <p:cNvSpPr>
            <a:spLocks noChangeArrowheads="1"/>
          </p:cNvSpPr>
          <p:nvPr/>
        </p:nvSpPr>
        <p:spPr bwMode="auto">
          <a:xfrm>
            <a:off x="179512" y="966207"/>
            <a:ext cx="8964488"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3000" baseline="30000" dirty="0">
                <a:cs typeface="Arial" charset="0"/>
              </a:rPr>
              <a:t>A</a:t>
            </a:r>
            <a:r>
              <a:rPr lang="en-US" sz="3000" baseline="30000" dirty="0" smtClean="0">
                <a:cs typeface="Arial" charset="0"/>
              </a:rPr>
              <a:t>reas </a:t>
            </a:r>
            <a:r>
              <a:rPr lang="en-US" sz="3000" baseline="30000" dirty="0">
                <a:cs typeface="Arial" charset="0"/>
              </a:rPr>
              <a:t>that are effectively conserved but not part of the official protected area system </a:t>
            </a:r>
          </a:p>
          <a:p>
            <a:endParaRPr lang="en-US" sz="3000" baseline="30000" dirty="0">
              <a:cs typeface="Arial" charset="0"/>
            </a:endParaRPr>
          </a:p>
          <a:p>
            <a:r>
              <a:rPr lang="en-US" sz="3000" baseline="30000" dirty="0">
                <a:cs typeface="Arial" charset="0"/>
              </a:rPr>
              <a:t>OECMs are “</a:t>
            </a:r>
            <a:r>
              <a:rPr lang="en-US" altLang="ja-JP" sz="3000" b="1" baseline="30000" dirty="0">
                <a:cs typeface="Arial" charset="0"/>
              </a:rPr>
              <a:t>clearly defined geographical space where de facto conservation of nature and associated ecosystem services and cultural values is achieved and expected to be maintained in the long-term regardless of specific recognition and dedication</a:t>
            </a:r>
            <a:r>
              <a:rPr lang="en-US" sz="3000" baseline="30000" dirty="0">
                <a:cs typeface="Arial" charset="0"/>
              </a:rPr>
              <a:t>”</a:t>
            </a:r>
            <a:r>
              <a:rPr lang="en-US" altLang="ja-JP" sz="3000" baseline="30000" dirty="0">
                <a:cs typeface="Arial" charset="0"/>
              </a:rPr>
              <a:t> </a:t>
            </a:r>
            <a:r>
              <a:rPr lang="en-US" altLang="ja-JP" sz="2400" baseline="30000" dirty="0" smtClean="0">
                <a:cs typeface="Arial" charset="0"/>
              </a:rPr>
              <a:t>(</a:t>
            </a:r>
            <a:r>
              <a:rPr lang="en-US" altLang="ja-JP" sz="2400" baseline="30000" dirty="0" err="1" smtClean="0">
                <a:cs typeface="Arial" charset="0"/>
              </a:rPr>
              <a:t>Borrini-Feyerabend</a:t>
            </a:r>
            <a:r>
              <a:rPr lang="en-US" altLang="ja-JP" sz="2400" baseline="30000" dirty="0" smtClean="0">
                <a:cs typeface="Arial" charset="0"/>
              </a:rPr>
              <a:t> &amp; Hill 2015)</a:t>
            </a:r>
          </a:p>
          <a:p>
            <a:endParaRPr lang="en-US" sz="2400" baseline="30000" dirty="0" smtClean="0">
              <a:cs typeface="Arial" charset="0"/>
            </a:endParaRPr>
          </a:p>
          <a:p>
            <a:endParaRPr lang="en-US" sz="2400" baseline="30000" dirty="0">
              <a:cs typeface="Arial" charset="0"/>
            </a:endParaRPr>
          </a:p>
          <a:p>
            <a:endParaRPr lang="en-US" sz="2400" baseline="30000" dirty="0">
              <a:cs typeface="Arial" charset="0"/>
            </a:endParaRPr>
          </a:p>
          <a:p>
            <a:r>
              <a:rPr lang="en-US" sz="3000" baseline="30000" dirty="0" smtClean="0">
                <a:cs typeface="Arial" charset="0"/>
              </a:rPr>
              <a:t>Need to clarify: </a:t>
            </a:r>
          </a:p>
          <a:p>
            <a:endParaRPr lang="en-US" sz="3000" baseline="30000" dirty="0" smtClean="0">
              <a:cs typeface="Arial" charset="0"/>
            </a:endParaRPr>
          </a:p>
          <a:p>
            <a:r>
              <a:rPr lang="en-US" sz="3000" baseline="30000" dirty="0" smtClean="0">
                <a:cs typeface="Arial" charset="0"/>
              </a:rPr>
              <a:t>‘Effective’? </a:t>
            </a:r>
          </a:p>
          <a:p>
            <a:r>
              <a:rPr lang="en-US" sz="3000" baseline="30000" dirty="0" smtClean="0">
                <a:cs typeface="Arial" charset="0"/>
              </a:rPr>
              <a:t>‘Area-based’? </a:t>
            </a:r>
          </a:p>
          <a:p>
            <a:r>
              <a:rPr lang="en-US" sz="3000" baseline="30000" dirty="0" smtClean="0">
                <a:cs typeface="Arial" charset="0"/>
              </a:rPr>
              <a:t>‘Conservation’? </a:t>
            </a:r>
          </a:p>
          <a:p>
            <a:r>
              <a:rPr lang="en-US" sz="3000" baseline="30000" dirty="0" smtClean="0">
                <a:cs typeface="Arial" charset="0"/>
              </a:rPr>
              <a:t>‘Measures’? </a:t>
            </a:r>
            <a:endParaRPr lang="en-US" sz="3000" dirty="0">
              <a:cs typeface="Arial" charset="0"/>
            </a:endParaRPr>
          </a:p>
        </p:txBody>
      </p:sp>
      <p:sp>
        <p:nvSpPr>
          <p:cNvPr id="9" name="Rectangle 8"/>
          <p:cNvSpPr/>
          <p:nvPr/>
        </p:nvSpPr>
        <p:spPr>
          <a:xfrm>
            <a:off x="152400" y="25400"/>
            <a:ext cx="8524056" cy="707886"/>
          </a:xfrm>
          <a:prstGeom prst="rect">
            <a:avLst/>
          </a:prstGeom>
        </p:spPr>
        <p:txBody>
          <a:bodyPr wrap="square">
            <a:spAutoFit/>
          </a:bodyPr>
          <a:lstStyle/>
          <a:p>
            <a:pPr>
              <a:spcAft>
                <a:spcPts val="2400"/>
              </a:spcAft>
            </a:pPr>
            <a:r>
              <a:rPr lang="en-US" dirty="0" smtClean="0">
                <a:solidFill>
                  <a:srgbClr val="FFFF00"/>
                </a:solidFill>
              </a:rPr>
              <a:t>New kid on the block: Other Effective Area-Based Conservation Measures (OECMs)</a:t>
            </a:r>
            <a:endParaRPr lang="en-US" dirty="0"/>
          </a:p>
        </p:txBody>
      </p:sp>
    </p:spTree>
    <p:extLst>
      <p:ext uri="{BB962C8B-B14F-4D97-AF65-F5344CB8AC3E}">
        <p14:creationId xmlns:p14="http://schemas.microsoft.com/office/powerpoint/2010/main" val="32256279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600" y="-99392"/>
            <a:ext cx="8229600" cy="1143000"/>
          </a:xfrm>
        </p:spPr>
        <p:txBody>
          <a:bodyPr/>
          <a:lstStyle/>
          <a:p>
            <a:r>
              <a:rPr lang="en-US" dirty="0" smtClean="0"/>
              <a:t>Guidance on OECMs</a:t>
            </a:r>
            <a:endParaRPr lang="en-US" dirty="0"/>
          </a:p>
        </p:txBody>
      </p:sp>
      <p:sp>
        <p:nvSpPr>
          <p:cNvPr id="3" name="Content Placeholder 2"/>
          <p:cNvSpPr>
            <a:spLocks noGrp="1"/>
          </p:cNvSpPr>
          <p:nvPr>
            <p:ph idx="1"/>
          </p:nvPr>
        </p:nvSpPr>
        <p:spPr>
          <a:xfrm>
            <a:off x="251520" y="5965304"/>
            <a:ext cx="7787208" cy="920080"/>
          </a:xfrm>
        </p:spPr>
        <p:txBody>
          <a:bodyPr/>
          <a:lstStyle/>
          <a:p>
            <a:r>
              <a:rPr lang="en-US" dirty="0" smtClean="0"/>
              <a:t>IUCN Working Group</a:t>
            </a:r>
            <a:endParaRPr lang="en-US" dirty="0"/>
          </a:p>
        </p:txBody>
      </p:sp>
      <p:pic>
        <p:nvPicPr>
          <p:cNvPr id="5" name="Picture 4"/>
          <p:cNvPicPr>
            <a:picLocks noChangeAspect="1"/>
          </p:cNvPicPr>
          <p:nvPr/>
        </p:nvPicPr>
        <p:blipFill>
          <a:blip r:embed="rId2"/>
          <a:stretch>
            <a:fillRect/>
          </a:stretch>
        </p:blipFill>
        <p:spPr>
          <a:xfrm>
            <a:off x="-36512" y="1052736"/>
            <a:ext cx="7567533" cy="4729708"/>
          </a:xfrm>
          <a:prstGeom prst="rect">
            <a:avLst/>
          </a:prstGeom>
        </p:spPr>
      </p:pic>
    </p:spTree>
    <p:extLst>
      <p:ext uri="{BB962C8B-B14F-4D97-AF65-F5344CB8AC3E}">
        <p14:creationId xmlns:p14="http://schemas.microsoft.com/office/powerpoint/2010/main" val="18158066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3400" y="-90264"/>
            <a:ext cx="7772400" cy="1143000"/>
          </a:xfrm>
        </p:spPr>
        <p:txBody>
          <a:bodyPr/>
          <a:lstStyle/>
          <a:p>
            <a:r>
              <a:rPr lang="en-US" sz="3600" dirty="0">
                <a:latin typeface="Tahoma" charset="0"/>
                <a:cs typeface="Arial" charset="0"/>
              </a:rPr>
              <a:t>ICCA timeline</a:t>
            </a:r>
          </a:p>
        </p:txBody>
      </p:sp>
      <p:sp>
        <p:nvSpPr>
          <p:cNvPr id="2051" name="Rectangle 3"/>
          <p:cNvSpPr>
            <a:spLocks noGrp="1" noChangeArrowheads="1"/>
          </p:cNvSpPr>
          <p:nvPr>
            <p:ph type="subTitle" idx="1"/>
          </p:nvPr>
        </p:nvSpPr>
        <p:spPr>
          <a:xfrm>
            <a:off x="287338" y="1019895"/>
            <a:ext cx="8821737" cy="896937"/>
          </a:xfrm>
        </p:spPr>
        <p:txBody>
          <a:bodyPr/>
          <a:lstStyle/>
          <a:p>
            <a:pPr marL="342900" indent="-342900" algn="l">
              <a:lnSpc>
                <a:spcPct val="90000"/>
              </a:lnSpc>
              <a:buFont typeface="Wingdings" charset="0"/>
              <a:buChar char="Ø"/>
            </a:pPr>
            <a:r>
              <a:rPr lang="en-US" sz="2400" dirty="0">
                <a:solidFill>
                  <a:srgbClr val="FFC000"/>
                </a:solidFill>
                <a:latin typeface="Tahoma" charset="0"/>
                <a:cs typeface="Arial" charset="0"/>
              </a:rPr>
              <a:t>3000 (?) years before present (BP) to now: sacred sites/species, other conserved sites (many surviving, many lost)</a:t>
            </a:r>
          </a:p>
          <a:p>
            <a:pPr marL="342900" indent="-342900" algn="l">
              <a:lnSpc>
                <a:spcPct val="90000"/>
              </a:lnSpc>
              <a:buFont typeface="Wingdings" charset="0"/>
              <a:buNone/>
            </a:pPr>
            <a:r>
              <a:rPr lang="en-US" sz="2400" dirty="0">
                <a:latin typeface="Tahoma" charset="0"/>
                <a:cs typeface="Arial" charset="0"/>
              </a:rPr>
              <a:t>1990s: documentation of sites in several countries </a:t>
            </a:r>
          </a:p>
          <a:p>
            <a:pPr marL="342900" indent="-342900" algn="l">
              <a:lnSpc>
                <a:spcPct val="90000"/>
              </a:lnSpc>
              <a:buFont typeface="Wingdings" charset="0"/>
              <a:buNone/>
            </a:pPr>
            <a:r>
              <a:rPr lang="en-US" sz="2400" dirty="0">
                <a:latin typeface="Tahoma" charset="0"/>
                <a:cs typeface="Arial" charset="0"/>
              </a:rPr>
              <a:t>1998: Task Force on PAs and people as part of </a:t>
            </a:r>
            <a:r>
              <a:rPr lang="en-US" sz="2400" dirty="0" smtClean="0">
                <a:latin typeface="Tahoma" charset="0"/>
                <a:cs typeface="Arial" charset="0"/>
              </a:rPr>
              <a:t>World Commission on Protected Areas  </a:t>
            </a:r>
            <a:endParaRPr lang="en-US" sz="2400" dirty="0">
              <a:latin typeface="Tahoma" charset="0"/>
              <a:cs typeface="Arial" charset="0"/>
            </a:endParaRPr>
          </a:p>
          <a:p>
            <a:pPr marL="342900" indent="-342900" algn="l">
              <a:lnSpc>
                <a:spcPct val="90000"/>
              </a:lnSpc>
              <a:buFont typeface="Wingdings" charset="0"/>
              <a:buNone/>
            </a:pPr>
            <a:r>
              <a:rPr lang="en-US" sz="2400" dirty="0">
                <a:latin typeface="Tahoma" charset="0"/>
                <a:cs typeface="Arial" charset="0"/>
              </a:rPr>
              <a:t>1999: use of term ‘CCAs’ for Indian sites </a:t>
            </a:r>
          </a:p>
          <a:p>
            <a:pPr marL="342900" indent="-342900" algn="l">
              <a:lnSpc>
                <a:spcPct val="90000"/>
              </a:lnSpc>
              <a:buFont typeface="Wingdings" charset="0"/>
              <a:buNone/>
            </a:pPr>
            <a:r>
              <a:rPr lang="en-US" sz="2400" dirty="0">
                <a:latin typeface="Tahoma" charset="0"/>
                <a:cs typeface="Arial" charset="0"/>
              </a:rPr>
              <a:t>2000: </a:t>
            </a:r>
            <a:r>
              <a:rPr lang="en-US" sz="2400" dirty="0" smtClean="0">
                <a:latin typeface="Tahoma" charset="0"/>
                <a:cs typeface="Arial" charset="0"/>
              </a:rPr>
              <a:t>IUCN Theme group on PAs/people (TILCEPA) </a:t>
            </a:r>
            <a:r>
              <a:rPr lang="en-US" sz="2400" dirty="0">
                <a:latin typeface="Tahoma" charset="0"/>
                <a:cs typeface="Arial" charset="0"/>
              </a:rPr>
              <a:t>established -- discussion on CCAs </a:t>
            </a:r>
            <a:r>
              <a:rPr lang="en-US" sz="2400" dirty="0" smtClean="0">
                <a:latin typeface="Tahoma" charset="0"/>
                <a:cs typeface="Arial" charset="0"/>
              </a:rPr>
              <a:t>as </a:t>
            </a:r>
            <a:r>
              <a:rPr lang="en-US" sz="2400" dirty="0">
                <a:latin typeface="Tahoma" charset="0"/>
                <a:cs typeface="Arial" charset="0"/>
              </a:rPr>
              <a:t>“new category” of protected areas</a:t>
            </a:r>
          </a:p>
          <a:p>
            <a:pPr marL="342900" indent="-342900" algn="l">
              <a:lnSpc>
                <a:spcPct val="90000"/>
              </a:lnSpc>
              <a:buFont typeface="Wingdings" charset="0"/>
              <a:buNone/>
            </a:pPr>
            <a:r>
              <a:rPr lang="en-US" sz="2400" dirty="0">
                <a:latin typeface="Tahoma" charset="0"/>
                <a:cs typeface="Arial" charset="0"/>
              </a:rPr>
              <a:t>2000-02: start of networking on CCAs</a:t>
            </a:r>
          </a:p>
          <a:p>
            <a:pPr marL="342900" indent="-342900" algn="l">
              <a:lnSpc>
                <a:spcPct val="90000"/>
              </a:lnSpc>
              <a:buFont typeface="Wingdings" charset="0"/>
              <a:buNone/>
            </a:pPr>
            <a:r>
              <a:rPr lang="en-US" sz="2400" dirty="0">
                <a:latin typeface="Tahoma" charset="0"/>
                <a:cs typeface="Arial" charset="0"/>
              </a:rPr>
              <a:t>2003: resolutions on governance of protected areas, on mobile indigenous peoples and on CCAs at the </a:t>
            </a:r>
            <a:r>
              <a:rPr lang="en-US" sz="2400" dirty="0" err="1">
                <a:latin typeface="Tahoma" charset="0"/>
                <a:cs typeface="Arial" charset="0"/>
              </a:rPr>
              <a:t>Vth</a:t>
            </a:r>
            <a:r>
              <a:rPr lang="en-US" sz="2400" dirty="0">
                <a:latin typeface="Tahoma" charset="0"/>
                <a:cs typeface="Arial" charset="0"/>
              </a:rPr>
              <a:t> World Parks </a:t>
            </a:r>
            <a:r>
              <a:rPr lang="en-US" sz="2400" dirty="0" smtClean="0">
                <a:latin typeface="Tahoma" charset="0"/>
                <a:cs typeface="Arial" charset="0"/>
              </a:rPr>
              <a:t>Congress</a:t>
            </a:r>
            <a:endParaRPr lang="en-US" sz="2400" dirty="0">
              <a:latin typeface="Tahoma" charset="0"/>
              <a:cs typeface="Arial" charset="0"/>
            </a:endParaRPr>
          </a:p>
          <a:p>
            <a:pPr marL="342900" indent="-342900" algn="l">
              <a:lnSpc>
                <a:spcPct val="90000"/>
              </a:lnSpc>
              <a:buFont typeface="Wingdings" charset="0"/>
              <a:buNone/>
            </a:pPr>
            <a:r>
              <a:rPr lang="en-US" sz="2400" dirty="0" smtClean="0">
                <a:latin typeface="Tahoma" charset="0"/>
                <a:cs typeface="Arial" charset="0"/>
              </a:rPr>
              <a:t>2003: first </a:t>
            </a:r>
            <a:r>
              <a:rPr lang="en-US" sz="2400" dirty="0">
                <a:latin typeface="Tahoma" charset="0"/>
                <a:cs typeface="Arial" charset="0"/>
              </a:rPr>
              <a:t>governance /management matrix; CCAs as a new governance </a:t>
            </a:r>
            <a:r>
              <a:rPr lang="en-US" sz="2400" dirty="0" smtClean="0">
                <a:latin typeface="Tahoma" charset="0"/>
                <a:cs typeface="Arial" charset="0"/>
              </a:rPr>
              <a:t>type</a:t>
            </a:r>
            <a:endParaRPr lang="en-US" sz="2400" dirty="0">
              <a:latin typeface="Tahoma" charset="0"/>
              <a:cs typeface="Arial" charset="0"/>
            </a:endParaRPr>
          </a:p>
        </p:txBody>
      </p:sp>
    </p:spTree>
    <p:extLst>
      <p:ext uri="{BB962C8B-B14F-4D97-AF65-F5344CB8AC3E}">
        <p14:creationId xmlns:p14="http://schemas.microsoft.com/office/powerpoint/2010/main" val="2126797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5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5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5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5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05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05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4213" y="76200"/>
            <a:ext cx="7773987" cy="760413"/>
          </a:xfrm>
        </p:spPr>
        <p:txBody>
          <a:bodyPr/>
          <a:lstStyle/>
          <a:p>
            <a:pPr>
              <a:defRPr/>
            </a:pPr>
            <a:r>
              <a:rPr lang="en-US" sz="3600" dirty="0" smtClean="0">
                <a:ea typeface="+mj-ea"/>
              </a:rPr>
              <a:t>ICCA timeline </a:t>
            </a:r>
            <a:r>
              <a:rPr lang="en-US" sz="2000" dirty="0" smtClean="0">
                <a:ea typeface="+mj-ea"/>
              </a:rPr>
              <a:t>(</a:t>
            </a:r>
            <a:r>
              <a:rPr lang="en-US" sz="2000" dirty="0" err="1" smtClean="0">
                <a:ea typeface="+mj-ea"/>
              </a:rPr>
              <a:t>contd</a:t>
            </a:r>
            <a:r>
              <a:rPr lang="en-US" sz="2000" dirty="0" smtClean="0">
                <a:ea typeface="+mj-ea"/>
              </a:rPr>
              <a:t>)</a:t>
            </a:r>
            <a:endParaRPr lang="en-US" sz="3600" dirty="0" smtClean="0">
              <a:ea typeface="+mj-ea"/>
            </a:endParaRPr>
          </a:p>
        </p:txBody>
      </p:sp>
      <p:sp>
        <p:nvSpPr>
          <p:cNvPr id="3075" name="Rectangle 3"/>
          <p:cNvSpPr>
            <a:spLocks noGrp="1" noChangeArrowheads="1"/>
          </p:cNvSpPr>
          <p:nvPr>
            <p:ph idx="1"/>
          </p:nvPr>
        </p:nvSpPr>
        <p:spPr>
          <a:xfrm>
            <a:off x="76200" y="1143000"/>
            <a:ext cx="8512175" cy="2895600"/>
          </a:xfrm>
        </p:spPr>
        <p:txBody>
          <a:bodyPr/>
          <a:lstStyle/>
          <a:p>
            <a:pPr>
              <a:lnSpc>
                <a:spcPct val="90000"/>
              </a:lnSpc>
              <a:buFontTx/>
              <a:buNone/>
              <a:defRPr/>
            </a:pPr>
            <a:r>
              <a:rPr lang="en-US" sz="2400" dirty="0" smtClean="0">
                <a:ea typeface="+mn-ea"/>
              </a:rPr>
              <a:t>2004: integration into PA </a:t>
            </a:r>
            <a:r>
              <a:rPr lang="en-US" sz="2400" dirty="0" err="1" smtClean="0">
                <a:ea typeface="+mn-ea"/>
              </a:rPr>
              <a:t>Programme</a:t>
            </a:r>
            <a:r>
              <a:rPr lang="en-US" sz="2400" dirty="0" smtClean="0">
                <a:ea typeface="+mn-ea"/>
              </a:rPr>
              <a:t> of Work (Biodiversity Convention)</a:t>
            </a:r>
          </a:p>
          <a:p>
            <a:pPr>
              <a:lnSpc>
                <a:spcPct val="90000"/>
              </a:lnSpc>
              <a:buFontTx/>
              <a:buNone/>
              <a:defRPr/>
            </a:pPr>
            <a:r>
              <a:rPr lang="en-US" sz="2400" dirty="0" smtClean="0">
                <a:ea typeface="+mn-ea"/>
              </a:rPr>
              <a:t>2004-now: series of regional/national studies and consultations by </a:t>
            </a:r>
            <a:r>
              <a:rPr lang="en-US" sz="2400" dirty="0" smtClean="0"/>
              <a:t>several </a:t>
            </a:r>
            <a:r>
              <a:rPr lang="en-US" sz="2400" dirty="0" err="1" smtClean="0"/>
              <a:t>organisations</a:t>
            </a:r>
            <a:endParaRPr lang="en-US" sz="2400" dirty="0" smtClean="0">
              <a:ea typeface="+mn-ea"/>
            </a:endParaRPr>
          </a:p>
          <a:p>
            <a:pPr>
              <a:lnSpc>
                <a:spcPct val="90000"/>
              </a:lnSpc>
              <a:buFontTx/>
              <a:buNone/>
              <a:defRPr/>
            </a:pPr>
            <a:r>
              <a:rPr lang="en-US" sz="2400" dirty="0" smtClean="0">
                <a:ea typeface="+mn-ea"/>
              </a:rPr>
              <a:t>2004/2008: consolidation at World Conservation Congresses and new and more complete IUCN Resolutions</a:t>
            </a:r>
          </a:p>
          <a:p>
            <a:pPr>
              <a:lnSpc>
                <a:spcPct val="90000"/>
              </a:lnSpc>
              <a:buFontTx/>
              <a:buNone/>
              <a:defRPr/>
            </a:pPr>
            <a:endParaRPr lang="en-US" sz="2400" dirty="0" smtClean="0">
              <a:ea typeface="+mn-ea"/>
            </a:endParaRPr>
          </a:p>
        </p:txBody>
      </p:sp>
      <p:pic>
        <p:nvPicPr>
          <p:cNvPr id="67588" name="Picture 5" descr="ASATRIZ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5052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152400" y="3429000"/>
            <a:ext cx="4495800" cy="3200400"/>
          </a:xfrm>
          <a:prstGeom prst="rect">
            <a:avLst/>
          </a:prstGeom>
          <a:noFill/>
          <a:ln w="9525">
            <a:noFill/>
            <a:miter lim="800000"/>
            <a:headEnd/>
            <a:tailEnd/>
          </a:ln>
          <a:effectLst/>
        </p:spPr>
        <p:txBody>
          <a:bodyPr/>
          <a:lstStyle>
            <a:lvl1pPr marL="342900" indent="-342900"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nSpc>
                <a:spcPct val="90000"/>
              </a:lnSpc>
              <a:spcBef>
                <a:spcPct val="20000"/>
              </a:spcBef>
              <a:buClr>
                <a:schemeClr val="hlink"/>
              </a:buClr>
              <a:buSzPct val="80000"/>
            </a:pPr>
            <a:r>
              <a:rPr lang="en-US" sz="2400" dirty="0">
                <a:effectLst>
                  <a:outerShdw blurRad="38100" dist="38100" dir="2700000" algn="tl">
                    <a:srgbClr val="000000"/>
                  </a:outerShdw>
                </a:effectLst>
              </a:rPr>
              <a:t>2004-onwards: new laws/policies/practices relating to CCAs in several countries (e.g. Madagascar, India, </a:t>
            </a:r>
            <a:r>
              <a:rPr lang="en-US" sz="2400" dirty="0" smtClean="0">
                <a:effectLst>
                  <a:outerShdw blurRad="38100" dist="38100" dir="2700000" algn="tl">
                    <a:srgbClr val="000000"/>
                  </a:outerShdw>
                </a:effectLst>
              </a:rPr>
              <a:t>Bolivia)</a:t>
            </a:r>
            <a:r>
              <a:rPr lang="en-US" sz="2400" dirty="0">
                <a:effectLst>
                  <a:outerShdw blurRad="38100" dist="38100" dir="2700000" algn="tl">
                    <a:srgbClr val="000000"/>
                  </a:outerShdw>
                </a:effectLst>
              </a:rPr>
              <a:t>; </a:t>
            </a:r>
            <a:r>
              <a:rPr lang="en-US" sz="2400" dirty="0" smtClean="0">
                <a:effectLst>
                  <a:outerShdw blurRad="38100" dist="38100" dir="2700000" algn="tl">
                    <a:srgbClr val="000000"/>
                  </a:outerShdw>
                </a:effectLst>
              </a:rPr>
              <a:t>CCAs </a:t>
            </a:r>
            <a:r>
              <a:rPr lang="en-US" sz="2400" dirty="0">
                <a:effectLst>
                  <a:outerShdw blurRad="38100" dist="38100" dir="2700000" algn="tl">
                    <a:srgbClr val="000000"/>
                  </a:outerShdw>
                </a:effectLst>
              </a:rPr>
              <a:t>established as </a:t>
            </a:r>
            <a:r>
              <a:rPr lang="en-US" sz="2400" dirty="0" smtClean="0">
                <a:effectLst>
                  <a:outerShdw blurRad="38100" dist="38100" dir="2700000" algn="tl">
                    <a:srgbClr val="000000"/>
                  </a:outerShdw>
                </a:effectLst>
              </a:rPr>
              <a:t>priority for funding by UNDP </a:t>
            </a:r>
            <a:endParaRPr lang="en-US" sz="2400" dirty="0">
              <a:effectLst>
                <a:outerShdw blurRad="38100" dist="38100" dir="2700000" algn="tl">
                  <a:srgbClr val="000000"/>
                </a:outerShdw>
              </a:effectLst>
            </a:endParaRPr>
          </a:p>
          <a:p>
            <a:pPr>
              <a:lnSpc>
                <a:spcPct val="90000"/>
              </a:lnSpc>
              <a:spcBef>
                <a:spcPct val="20000"/>
              </a:spcBef>
              <a:buClr>
                <a:schemeClr val="hlink"/>
              </a:buClr>
              <a:buSzPct val="80000"/>
            </a:pPr>
            <a:r>
              <a:rPr lang="en-US" sz="2400" dirty="0">
                <a:effectLst>
                  <a:outerShdw blurRad="38100" dist="38100" dir="2700000" algn="tl">
                    <a:srgbClr val="000000"/>
                  </a:outerShdw>
                </a:effectLst>
              </a:rPr>
              <a:t>2007: UN Declaration on the Rights of Indigenous Peoples</a:t>
            </a:r>
          </a:p>
          <a:p>
            <a:pPr>
              <a:lnSpc>
                <a:spcPct val="90000"/>
              </a:lnSpc>
              <a:spcBef>
                <a:spcPct val="20000"/>
              </a:spcBef>
              <a:buClr>
                <a:schemeClr val="hlink"/>
              </a:buClr>
              <a:buSzPct val="80000"/>
            </a:pPr>
            <a:endParaRPr lang="en-US" sz="2400" dirty="0">
              <a:effectLst>
                <a:outerShdw blurRad="38100" dist="38100" dir="2700000" algn="tl">
                  <a:srgbClr val="000000"/>
                </a:outerShdw>
              </a:effectLst>
            </a:endParaRPr>
          </a:p>
        </p:txBody>
      </p:sp>
    </p:spTree>
    <p:extLst>
      <p:ext uri="{BB962C8B-B14F-4D97-AF65-F5344CB8AC3E}">
        <p14:creationId xmlns:p14="http://schemas.microsoft.com/office/powerpoint/2010/main" val="3320574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4213" y="76200"/>
            <a:ext cx="7773987" cy="760413"/>
          </a:xfrm>
        </p:spPr>
        <p:txBody>
          <a:bodyPr/>
          <a:lstStyle/>
          <a:p>
            <a:pPr>
              <a:defRPr/>
            </a:pPr>
            <a:r>
              <a:rPr lang="en-US" smtClean="0">
                <a:ea typeface="+mj-ea"/>
              </a:rPr>
              <a:t>ICCA timeline </a:t>
            </a:r>
            <a:r>
              <a:rPr lang="en-US" sz="2800" smtClean="0">
                <a:ea typeface="+mj-ea"/>
              </a:rPr>
              <a:t>(contd)</a:t>
            </a:r>
            <a:endParaRPr lang="en-US" smtClean="0">
              <a:ea typeface="+mj-ea"/>
            </a:endParaRPr>
          </a:p>
        </p:txBody>
      </p:sp>
      <p:sp>
        <p:nvSpPr>
          <p:cNvPr id="4099" name="Content Placeholder 2"/>
          <p:cNvSpPr>
            <a:spLocks noGrp="1"/>
          </p:cNvSpPr>
          <p:nvPr>
            <p:ph idx="1"/>
          </p:nvPr>
        </p:nvSpPr>
        <p:spPr>
          <a:xfrm>
            <a:off x="3886200" y="1066800"/>
            <a:ext cx="5181600" cy="5286375"/>
          </a:xfrm>
        </p:spPr>
        <p:txBody>
          <a:bodyPr/>
          <a:lstStyle/>
          <a:p>
            <a:pPr>
              <a:lnSpc>
                <a:spcPct val="90000"/>
              </a:lnSpc>
            </a:pPr>
            <a:r>
              <a:rPr lang="en-US" sz="2400" dirty="0">
                <a:latin typeface="Tahoma" charset="0"/>
                <a:cs typeface="Arial" charset="0"/>
              </a:rPr>
              <a:t>2008: change from CCA to ICCA, </a:t>
            </a:r>
            <a:r>
              <a:rPr lang="en-US" sz="2400" dirty="0" smtClean="0">
                <a:latin typeface="Tahoma" charset="0"/>
                <a:cs typeface="Arial" charset="0"/>
              </a:rPr>
              <a:t>incorporation of ICCAs </a:t>
            </a:r>
            <a:r>
              <a:rPr lang="en-US" sz="2400" dirty="0">
                <a:latin typeface="Tahoma" charset="0"/>
                <a:cs typeface="Arial" charset="0"/>
              </a:rPr>
              <a:t>into new </a:t>
            </a:r>
            <a:r>
              <a:rPr lang="en-US" sz="2400" dirty="0" smtClean="0">
                <a:latin typeface="Tahoma" charset="0"/>
                <a:cs typeface="Arial" charset="0"/>
              </a:rPr>
              <a:t>IUCN PA </a:t>
            </a:r>
            <a:r>
              <a:rPr lang="en-US" sz="2400" dirty="0">
                <a:latin typeface="Tahoma" charset="0"/>
                <a:cs typeface="Arial" charset="0"/>
              </a:rPr>
              <a:t>Category </a:t>
            </a:r>
            <a:r>
              <a:rPr lang="en-US" sz="2400" dirty="0" smtClean="0">
                <a:latin typeface="Tahoma" charset="0"/>
                <a:cs typeface="Arial" charset="0"/>
              </a:rPr>
              <a:t>Guidelines</a:t>
            </a:r>
            <a:endParaRPr lang="en-US" sz="2400" dirty="0">
              <a:latin typeface="Tahoma" charset="0"/>
              <a:cs typeface="Arial" charset="0"/>
            </a:endParaRPr>
          </a:p>
          <a:p>
            <a:pPr>
              <a:lnSpc>
                <a:spcPct val="90000"/>
              </a:lnSpc>
            </a:pPr>
            <a:r>
              <a:rPr lang="en-US" sz="2400" dirty="0" smtClean="0">
                <a:latin typeface="Tahoma" charset="0"/>
                <a:cs typeface="Arial" charset="0"/>
              </a:rPr>
              <a:t>2008-on: ICCA </a:t>
            </a:r>
            <a:r>
              <a:rPr lang="en-US" sz="2400" dirty="0">
                <a:latin typeface="Tahoma" charset="0"/>
                <a:cs typeface="Arial" charset="0"/>
              </a:rPr>
              <a:t>Consortium </a:t>
            </a:r>
            <a:r>
              <a:rPr lang="en-US" sz="2400" dirty="0" smtClean="0">
                <a:latin typeface="Tahoma" charset="0"/>
                <a:cs typeface="Arial" charset="0"/>
              </a:rPr>
              <a:t>established; significant increase in studies </a:t>
            </a:r>
            <a:r>
              <a:rPr lang="en-US" sz="2400" dirty="0">
                <a:latin typeface="Tahoma" charset="0"/>
                <a:cs typeface="Arial" charset="0"/>
              </a:rPr>
              <a:t>and publications, dedicated website </a:t>
            </a:r>
          </a:p>
          <a:p>
            <a:pPr>
              <a:lnSpc>
                <a:spcPct val="90000"/>
              </a:lnSpc>
            </a:pPr>
            <a:r>
              <a:rPr lang="en-US" sz="2400" dirty="0" smtClean="0">
                <a:latin typeface="Tahoma" charset="0"/>
                <a:cs typeface="Arial" charset="0"/>
              </a:rPr>
              <a:t>2010-on: </a:t>
            </a:r>
            <a:r>
              <a:rPr lang="en-US" sz="2400" dirty="0">
                <a:latin typeface="Tahoma" charset="0"/>
                <a:cs typeface="Arial" charset="0"/>
              </a:rPr>
              <a:t>ICCAs included in </a:t>
            </a:r>
            <a:r>
              <a:rPr lang="en-US" sz="2400" dirty="0" smtClean="0">
                <a:latin typeface="Tahoma" charset="0"/>
                <a:cs typeface="Arial" charset="0"/>
              </a:rPr>
              <a:t>each CBD meeting, increasing presence in other forums (climate, indigenous rights, forests)</a:t>
            </a:r>
            <a:endParaRPr lang="en-US" sz="2400" dirty="0">
              <a:latin typeface="Tahoma" charset="0"/>
              <a:cs typeface="Arial" charset="0"/>
            </a:endParaRPr>
          </a:p>
          <a:p>
            <a:endParaRPr lang="en-GB" sz="2400" dirty="0">
              <a:solidFill>
                <a:schemeClr val="tx2"/>
              </a:solidFill>
              <a:latin typeface="Tahoma" charset="0"/>
              <a:cs typeface="Arial" charset="0"/>
            </a:endParaRPr>
          </a:p>
        </p:txBody>
      </p:sp>
      <p:pic>
        <p:nvPicPr>
          <p:cNvPr id="68612" name="Picture 3" descr="D:\GRAZIA'S DOCUMENTS\ALL MY PICTURES\PICTURES FOR REPORTS\Lovely pictures\benefitting from forest products in Pakist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0"/>
            <a:ext cx="3611563"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09615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09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body" idx="1"/>
          </p:nvPr>
        </p:nvSpPr>
        <p:spPr>
          <a:xfrm>
            <a:off x="1554163" y="76200"/>
            <a:ext cx="7742237" cy="1152525"/>
          </a:xfrm>
        </p:spPr>
        <p:txBody>
          <a:bodyPr/>
          <a:lstStyle/>
          <a:p>
            <a:pPr>
              <a:buFont typeface="Wingdings" charset="0"/>
              <a:buNone/>
            </a:pPr>
            <a:r>
              <a:rPr lang="en-GB" sz="2400" dirty="0">
                <a:latin typeface="Tahoma" charset="0"/>
                <a:cs typeface="Arial" charset="0"/>
              </a:rPr>
              <a:t>	</a:t>
            </a:r>
            <a:r>
              <a:rPr lang="en-GB" sz="2400" dirty="0">
                <a:solidFill>
                  <a:srgbClr val="FFCC66"/>
                </a:solidFill>
                <a:latin typeface="Tahoma" charset="0"/>
                <a:cs typeface="Arial" charset="0"/>
              </a:rPr>
              <a:t>…</a:t>
            </a:r>
            <a:r>
              <a:rPr lang="en-US" sz="2400" dirty="0">
                <a:solidFill>
                  <a:srgbClr val="FFCC66"/>
                </a:solidFill>
                <a:latin typeface="Tahoma" charset="0"/>
                <a:cs typeface="Arial" charset="0"/>
              </a:rPr>
              <a:t>2025: ICCAs that are officially and appropriately </a:t>
            </a:r>
            <a:r>
              <a:rPr lang="en-US" sz="2400" i="1" dirty="0" err="1">
                <a:solidFill>
                  <a:srgbClr val="FFCC66"/>
                </a:solidFill>
                <a:latin typeface="Tahoma" charset="0"/>
                <a:cs typeface="Arial" charset="0"/>
              </a:rPr>
              <a:t>recognised</a:t>
            </a:r>
            <a:r>
              <a:rPr lang="en-US" sz="2400" i="1" dirty="0">
                <a:solidFill>
                  <a:srgbClr val="FFCC66"/>
                </a:solidFill>
                <a:latin typeface="Tahoma" charset="0"/>
                <a:cs typeface="Arial" charset="0"/>
              </a:rPr>
              <a:t> and supported </a:t>
            </a:r>
            <a:r>
              <a:rPr lang="en-US" sz="2400" dirty="0">
                <a:solidFill>
                  <a:srgbClr val="FFCC66"/>
                </a:solidFill>
                <a:latin typeface="Tahoma" charset="0"/>
                <a:cs typeface="Arial" charset="0"/>
              </a:rPr>
              <a:t>cover 10-15% of terrestrial and marine ecosystems (and unrecognized, much more?); ICCAs are much more secure and keep providing conservation, livelihoods and cultural benefits to peoples and the </a:t>
            </a:r>
            <a:r>
              <a:rPr lang="en-US" sz="2400" dirty="0" smtClean="0">
                <a:solidFill>
                  <a:srgbClr val="FFCC66"/>
                </a:solidFill>
                <a:latin typeface="Tahoma" charset="0"/>
                <a:cs typeface="Arial" charset="0"/>
              </a:rPr>
              <a:t>planet</a:t>
            </a:r>
            <a:r>
              <a:rPr lang="en-US" sz="2400" dirty="0">
                <a:solidFill>
                  <a:srgbClr val="FFCC66"/>
                </a:solidFill>
                <a:latin typeface="Tahoma" charset="0"/>
                <a:cs typeface="Arial" charset="0"/>
              </a:rPr>
              <a:t> </a:t>
            </a:r>
            <a:r>
              <a:rPr lang="en-US" sz="2400" dirty="0" smtClean="0">
                <a:solidFill>
                  <a:srgbClr val="FFCC66"/>
                </a:solidFill>
                <a:latin typeface="Tahoma" charset="0"/>
                <a:cs typeface="Arial" charset="0"/>
              </a:rPr>
              <a:t>? </a:t>
            </a:r>
            <a:endParaRPr lang="en-US" sz="2400" dirty="0">
              <a:solidFill>
                <a:srgbClr val="FFCC66"/>
              </a:solidFill>
              <a:latin typeface="Tahoma" charset="0"/>
              <a:cs typeface="Arial" charset="0"/>
            </a:endParaRPr>
          </a:p>
          <a:p>
            <a:pPr>
              <a:buFontTx/>
              <a:buNone/>
            </a:pPr>
            <a:endParaRPr lang="en-GB" sz="4000" dirty="0">
              <a:solidFill>
                <a:schemeClr val="tx2"/>
              </a:solidFill>
              <a:latin typeface="Tahoma" charset="0"/>
              <a:cs typeface="Arial" charset="0"/>
            </a:endParaRPr>
          </a:p>
        </p:txBody>
      </p:sp>
      <p:pic>
        <p:nvPicPr>
          <p:cNvPr id="69635" name="Picture 5" descr="ASATRIZ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4179888"/>
            <a:ext cx="3671887"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9" descr="DSCN00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656138"/>
            <a:ext cx="3038475"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2" descr="DSC039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4813"/>
            <a:ext cx="1719263"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3" descr="donn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0" y="2525713"/>
            <a:ext cx="1584325"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4" descr="Chivok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3400" y="2528888"/>
            <a:ext cx="3005138" cy="227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Picture 7" descr="DSCN06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906838"/>
            <a:ext cx="2643188"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1" name="Picture 8" descr="DSCN066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7738" y="2430463"/>
            <a:ext cx="2862262"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871200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6738" name="Group 2"/>
          <p:cNvGraphicFramePr>
            <a:graphicFrameLocks noGrp="1"/>
          </p:cNvGraphicFramePr>
          <p:nvPr>
            <p:ph/>
            <p:extLst>
              <p:ext uri="{D42A27DB-BD31-4B8C-83A1-F6EECF244321}">
                <p14:modId xmlns:p14="http://schemas.microsoft.com/office/powerpoint/2010/main" val="292341826"/>
              </p:ext>
            </p:extLst>
          </p:nvPr>
        </p:nvGraphicFramePr>
        <p:xfrm>
          <a:off x="36513" y="188913"/>
          <a:ext cx="9144000" cy="6770687"/>
        </p:xfrm>
        <a:graphic>
          <a:graphicData uri="http://schemas.openxmlformats.org/drawingml/2006/table">
            <a:tbl>
              <a:tblPr/>
              <a:tblGrid>
                <a:gridCol w="4135437"/>
                <a:gridCol w="5008563"/>
              </a:tblGrid>
              <a:tr h="45724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1" u="none" strike="noStrike" cap="none" normalizeH="0" baseline="0" dirty="0" smtClean="0">
                          <a:ln>
                            <a:noFill/>
                          </a:ln>
                          <a:solidFill>
                            <a:schemeClr val="hlink"/>
                          </a:solidFill>
                          <a:effectLst>
                            <a:outerShdw blurRad="38100" dist="38100" dir="2700000" algn="tl">
                              <a:srgbClr val="000000"/>
                            </a:outerShdw>
                          </a:effectLst>
                          <a:latin typeface="Times New Roman" pitchFamily="18" charset="0"/>
                          <a:cs typeface="Times New Roman" pitchFamily="18" charset="0"/>
                        </a:rPr>
                        <a:t>Traditional systems</a:t>
                      </a:r>
                      <a:endParaRPr kumimoji="0" lang="en-GB" sz="3600" b="0" i="0" u="none" strike="noStrike" cap="none" normalizeH="0" baseline="0" dirty="0" smtClean="0">
                        <a:ln>
                          <a:noFill/>
                        </a:ln>
                        <a:solidFill>
                          <a:schemeClr val="hlink"/>
                        </a:solidFill>
                        <a:effectLst>
                          <a:outerShdw blurRad="38100" dist="38100" dir="2700000" algn="tl">
                            <a:srgbClr val="000000"/>
                          </a:outerShdw>
                        </a:effectLst>
                        <a:latin typeface="Arial"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1" u="none" strike="noStrike" cap="none" normalizeH="0" baseline="0" smtClean="0">
                          <a:ln>
                            <a:noFill/>
                          </a:ln>
                          <a:solidFill>
                            <a:schemeClr val="hlink"/>
                          </a:solidFill>
                          <a:effectLst>
                            <a:outerShdw blurRad="38100" dist="38100" dir="2700000" algn="tl">
                              <a:srgbClr val="000000"/>
                            </a:outerShdw>
                          </a:effectLst>
                          <a:latin typeface="Times New Roman" pitchFamily="18" charset="0"/>
                          <a:cs typeface="Times New Roman" pitchFamily="18" charset="0"/>
                        </a:rPr>
                        <a:t>Agro-industrial-market system</a:t>
                      </a:r>
                      <a:endParaRPr kumimoji="0" lang="en-GB" sz="3600" b="0" i="0" u="none" strike="noStrike" cap="none" normalizeH="0" baseline="0" smtClean="0">
                        <a:ln>
                          <a:noFill/>
                        </a:ln>
                        <a:solidFill>
                          <a:schemeClr val="hlink"/>
                        </a:solidFill>
                        <a:effectLst>
                          <a:outerShdw blurRad="38100" dist="38100" dir="2700000" algn="tl">
                            <a:srgbClr val="000000"/>
                          </a:outerShdw>
                        </a:effectLst>
                        <a:latin typeface="Arial"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1611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Tenure and use of natural resources based on </a:t>
                      </a:r>
                      <a:r>
                        <a:rPr kumimoji="0" lang="en-GB" sz="1800" b="0" i="0" u="none" strike="noStrike" cap="none" normalizeH="0" baseline="0" smtClean="0">
                          <a:ln>
                            <a:noFill/>
                          </a:ln>
                          <a:solidFill>
                            <a:schemeClr val="hlink"/>
                          </a:solidFill>
                          <a:effectLst>
                            <a:outerShdw blurRad="38100" dist="38100" dir="2700000" algn="tl">
                              <a:srgbClr val="000000"/>
                            </a:outerShdw>
                          </a:effectLst>
                          <a:latin typeface="Times New Roman" pitchFamily="18" charset="0"/>
                          <a:cs typeface="Times New Roman" pitchFamily="18" charset="0"/>
                        </a:rPr>
                        <a:t>communal property</a:t>
                      </a:r>
                      <a:r>
                        <a:rPr kumimoji="0" lang="en-GB"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 regimes, regulated by </a:t>
                      </a:r>
                      <a:r>
                        <a:rPr kumimoji="0" lang="en-GB" sz="1800" b="0" i="0" u="none" strike="noStrike" cap="none" normalizeH="0" baseline="0" smtClean="0">
                          <a:ln>
                            <a:noFill/>
                          </a:ln>
                          <a:solidFill>
                            <a:schemeClr val="hlink"/>
                          </a:solidFill>
                          <a:effectLst>
                            <a:outerShdw blurRad="38100" dist="38100" dir="2700000" algn="tl">
                              <a:srgbClr val="000000"/>
                            </a:outerShdw>
                          </a:effectLst>
                          <a:latin typeface="Times New Roman" pitchFamily="18" charset="0"/>
                          <a:cs typeface="Times New Roman" pitchFamily="18" charset="0"/>
                        </a:rPr>
                        <a:t>customary laws</a:t>
                      </a:r>
                      <a:r>
                        <a:rPr kumimoji="0" lang="en-GB"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 </a:t>
                      </a:r>
                      <a:endParaRPr kumimoji="0" lang="en-GB" sz="2800" b="0" i="0" u="none" strike="noStrike" cap="none" normalizeH="0" baseline="0" smtClean="0">
                        <a:ln>
                          <a:noFill/>
                        </a:ln>
                        <a:solidFill>
                          <a:schemeClr val="tx1"/>
                        </a:solidFill>
                        <a:effectLst>
                          <a:outerShdw blurRad="38100" dist="38100" dir="2700000" algn="tl">
                            <a:srgbClr val="000000"/>
                          </a:outerShdw>
                        </a:effectLst>
                        <a:latin typeface="Arial"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Tenure and use of natural resources based on </a:t>
                      </a:r>
                      <a:r>
                        <a:rPr kumimoji="0" lang="en-GB" sz="1800" b="0" i="0" u="none" strike="noStrike" cap="none" normalizeH="0" baseline="0" smtClean="0">
                          <a:ln>
                            <a:noFill/>
                          </a:ln>
                          <a:solidFill>
                            <a:schemeClr val="hlink"/>
                          </a:solidFill>
                          <a:effectLst>
                            <a:outerShdw blurRad="38100" dist="38100" dir="2700000" algn="tl">
                              <a:srgbClr val="000000"/>
                            </a:outerShdw>
                          </a:effectLst>
                          <a:latin typeface="Times New Roman" pitchFamily="18" charset="0"/>
                          <a:cs typeface="Times New Roman" pitchFamily="18" charset="0"/>
                        </a:rPr>
                        <a:t>private and state property</a:t>
                      </a:r>
                      <a:r>
                        <a:rPr kumimoji="0" lang="en-GB"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 regimes, regulated by </a:t>
                      </a:r>
                      <a:r>
                        <a:rPr kumimoji="0" lang="en-GB" sz="1800" b="0" i="0" u="none" strike="noStrike" cap="none" normalizeH="0" baseline="0" smtClean="0">
                          <a:ln>
                            <a:noFill/>
                          </a:ln>
                          <a:solidFill>
                            <a:schemeClr val="hlink"/>
                          </a:solidFill>
                          <a:effectLst>
                            <a:outerShdw blurRad="38100" dist="38100" dir="2700000" algn="tl">
                              <a:srgbClr val="000000"/>
                            </a:outerShdw>
                          </a:effectLst>
                          <a:latin typeface="Times New Roman" pitchFamily="18" charset="0"/>
                          <a:cs typeface="Times New Roman" pitchFamily="18" charset="0"/>
                        </a:rPr>
                        <a:t>written law</a:t>
                      </a:r>
                      <a:endParaRPr kumimoji="0" lang="en-GB" sz="2800" b="0" i="0" u="none" strike="noStrike" cap="none" normalizeH="0" baseline="0" smtClean="0">
                        <a:ln>
                          <a:noFill/>
                        </a:ln>
                        <a:solidFill>
                          <a:schemeClr val="hlink"/>
                        </a:solidFill>
                        <a:effectLst>
                          <a:outerShdw blurRad="38100" dist="38100" dir="2700000" algn="tl">
                            <a:srgbClr val="000000"/>
                          </a:outerShdw>
                        </a:effectLst>
                        <a:latin typeface="Arial"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177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Supported by the </a:t>
                      </a:r>
                      <a:r>
                        <a:rPr kumimoji="0" lang="en-GB" sz="1800" b="0" i="0" u="none" strike="noStrike" cap="none" normalizeH="0" baseline="0" dirty="0" smtClean="0">
                          <a:ln>
                            <a:noFill/>
                          </a:ln>
                          <a:solidFill>
                            <a:schemeClr val="hlink"/>
                          </a:solidFill>
                          <a:effectLst>
                            <a:outerShdw blurRad="38100" dist="38100" dir="2700000" algn="tl">
                              <a:srgbClr val="000000"/>
                            </a:outerShdw>
                          </a:effectLst>
                          <a:latin typeface="Times New Roman" pitchFamily="18" charset="0"/>
                          <a:cs typeface="Times New Roman" pitchFamily="18" charset="0"/>
                        </a:rPr>
                        <a:t>social organisation</a:t>
                      </a:r>
                      <a:r>
                        <a:rPr kumimoji="0" lang="en-GB" sz="1800" b="0"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 of communities and by forms of </a:t>
                      </a:r>
                      <a:r>
                        <a:rPr kumimoji="0" lang="en-GB" sz="1800" b="0" i="0" u="none" strike="noStrike" cap="none" normalizeH="0" baseline="0" dirty="0" smtClean="0">
                          <a:ln>
                            <a:noFill/>
                          </a:ln>
                          <a:solidFill>
                            <a:schemeClr val="hlink"/>
                          </a:solidFill>
                          <a:effectLst>
                            <a:outerShdw blurRad="38100" dist="38100" dir="2700000" algn="tl">
                              <a:srgbClr val="000000"/>
                            </a:outerShdw>
                          </a:effectLst>
                          <a:latin typeface="Times New Roman" pitchFamily="18" charset="0"/>
                          <a:cs typeface="Times New Roman" pitchFamily="18" charset="0"/>
                        </a:rPr>
                        <a:t>reciprocities</a:t>
                      </a:r>
                      <a:r>
                        <a:rPr kumimoji="0" lang="en-GB" sz="1800" b="0"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 with other communities</a:t>
                      </a:r>
                      <a:endParaRPr kumimoji="0" lang="en-GB" sz="2800" b="0" i="0" u="none" strike="noStrike" cap="none" normalizeH="0" baseline="0" dirty="0" smtClean="0">
                        <a:ln>
                          <a:noFill/>
                        </a:ln>
                        <a:solidFill>
                          <a:schemeClr val="tx1"/>
                        </a:solidFill>
                        <a:effectLst>
                          <a:outerShdw blurRad="38100" dist="38100" dir="2700000" algn="tl">
                            <a:srgbClr val="000000"/>
                          </a:outerShdw>
                        </a:effectLst>
                        <a:latin typeface="Arial"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Promoted by the </a:t>
                      </a:r>
                      <a:r>
                        <a:rPr kumimoji="0" lang="en-GB" sz="1800" b="0" i="0" u="none" strike="noStrike" cap="none" normalizeH="0" baseline="0" smtClean="0">
                          <a:ln>
                            <a:noFill/>
                          </a:ln>
                          <a:solidFill>
                            <a:schemeClr val="hlink"/>
                          </a:solidFill>
                          <a:effectLst>
                            <a:outerShdw blurRad="38100" dist="38100" dir="2700000" algn="tl">
                              <a:srgbClr val="000000"/>
                            </a:outerShdw>
                          </a:effectLst>
                          <a:latin typeface="Times New Roman" pitchFamily="18" charset="0"/>
                          <a:cs typeface="Times New Roman" pitchFamily="18" charset="0"/>
                        </a:rPr>
                        <a:t>state and private businesses</a:t>
                      </a:r>
                      <a:r>
                        <a:rPr kumimoji="0" lang="en-GB"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 and backed by </a:t>
                      </a:r>
                      <a:r>
                        <a:rPr kumimoji="0" lang="en-GB" sz="1800" b="0" i="0" u="none" strike="noStrike" cap="none" normalizeH="0" baseline="0" smtClean="0">
                          <a:ln>
                            <a:noFill/>
                          </a:ln>
                          <a:solidFill>
                            <a:schemeClr val="hlink"/>
                          </a:solidFill>
                          <a:effectLst>
                            <a:outerShdw blurRad="38100" dist="38100" dir="2700000" algn="tl">
                              <a:srgbClr val="000000"/>
                            </a:outerShdw>
                          </a:effectLst>
                          <a:latin typeface="Times New Roman" pitchFamily="18" charset="0"/>
                          <a:cs typeface="Times New Roman" pitchFamily="18" charset="0"/>
                        </a:rPr>
                        <a:t>military power</a:t>
                      </a:r>
                      <a:endParaRPr kumimoji="0" lang="en-GB" sz="2800" b="0" i="0" u="none" strike="noStrike" cap="none" normalizeH="0" baseline="0" smtClean="0">
                        <a:ln>
                          <a:noFill/>
                        </a:ln>
                        <a:solidFill>
                          <a:schemeClr val="hlink"/>
                        </a:solidFill>
                        <a:effectLst>
                          <a:outerShdw blurRad="38100" dist="38100" dir="2700000" algn="tl">
                            <a:srgbClr val="000000"/>
                          </a:outerShdw>
                        </a:effectLst>
                        <a:latin typeface="Arial"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401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hlink"/>
                          </a:solidFill>
                          <a:effectLst>
                            <a:outerShdw blurRad="38100" dist="38100" dir="2700000" algn="tl">
                              <a:srgbClr val="000000"/>
                            </a:outerShdw>
                          </a:effectLst>
                          <a:latin typeface="Times New Roman" pitchFamily="18" charset="0"/>
                          <a:cs typeface="Times New Roman" pitchFamily="18" charset="0"/>
                        </a:rPr>
                        <a:t>Local</a:t>
                      </a:r>
                      <a:r>
                        <a:rPr kumimoji="0" lang="en-GB"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 relatively small-scale, with many </a:t>
                      </a:r>
                      <a:r>
                        <a:rPr kumimoji="0" lang="en-GB" sz="1800" b="0" i="0" u="none" strike="noStrike" cap="none" normalizeH="0" baseline="0" smtClean="0">
                          <a:ln>
                            <a:noFill/>
                          </a:ln>
                          <a:solidFill>
                            <a:schemeClr val="hlink"/>
                          </a:solidFill>
                          <a:effectLst>
                            <a:outerShdw blurRad="38100" dist="38100" dir="2700000" algn="tl">
                              <a:srgbClr val="000000"/>
                            </a:outerShdw>
                          </a:effectLst>
                          <a:latin typeface="Times New Roman" pitchFamily="18" charset="0"/>
                          <a:cs typeface="Times New Roman" pitchFamily="18" charset="0"/>
                        </a:rPr>
                        <a:t>context-depending</a:t>
                      </a:r>
                      <a:r>
                        <a:rPr kumimoji="0" lang="en-GB"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 features </a:t>
                      </a:r>
                      <a:endParaRPr kumimoji="0" lang="en-GB" sz="2800" b="0" i="0" u="none" strike="noStrike" cap="none" normalizeH="0" baseline="0" smtClean="0">
                        <a:ln>
                          <a:noFill/>
                        </a:ln>
                        <a:solidFill>
                          <a:schemeClr val="tx1"/>
                        </a:solidFill>
                        <a:effectLst>
                          <a:outerShdw blurRad="38100" dist="38100" dir="2700000" algn="tl">
                            <a:srgbClr val="000000"/>
                          </a:outerShdw>
                        </a:effectLst>
                        <a:latin typeface="Arial"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Supra-national/ international; </a:t>
                      </a:r>
                      <a:r>
                        <a:rPr kumimoji="0" lang="en-GB" sz="1800" b="0" i="0" u="none" strike="noStrike" cap="none" normalizeH="0" baseline="0" smtClean="0">
                          <a:ln>
                            <a:noFill/>
                          </a:ln>
                          <a:solidFill>
                            <a:schemeClr val="hlink"/>
                          </a:solidFill>
                          <a:effectLst>
                            <a:outerShdw blurRad="38100" dist="38100" dir="2700000" algn="tl">
                              <a:srgbClr val="000000"/>
                            </a:outerShdw>
                          </a:effectLst>
                          <a:latin typeface="Times New Roman" pitchFamily="18" charset="0"/>
                          <a:cs typeface="Times New Roman" pitchFamily="18" charset="0"/>
                        </a:rPr>
                        <a:t>global</a:t>
                      </a:r>
                      <a:r>
                        <a:rPr kumimoji="0" lang="en-GB"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 large-scale, </a:t>
                      </a:r>
                      <a:r>
                        <a:rPr kumimoji="0" lang="en-GB" sz="1800" b="0" i="0" u="none" strike="noStrike" cap="none" normalizeH="0" baseline="0" smtClean="0">
                          <a:ln>
                            <a:noFill/>
                          </a:ln>
                          <a:solidFill>
                            <a:schemeClr val="hlink"/>
                          </a:solidFill>
                          <a:effectLst>
                            <a:outerShdw blurRad="38100" dist="38100" dir="2700000" algn="tl">
                              <a:srgbClr val="000000"/>
                            </a:outerShdw>
                          </a:effectLst>
                          <a:latin typeface="Times New Roman" pitchFamily="18" charset="0"/>
                          <a:cs typeface="Times New Roman" pitchFamily="18" charset="0"/>
                        </a:rPr>
                        <a:t>similar everywhere</a:t>
                      </a:r>
                      <a:endParaRPr kumimoji="0" lang="en-GB" sz="2800" b="0" i="0" u="none" strike="noStrike" cap="none" normalizeH="0" baseline="0" smtClean="0">
                        <a:ln>
                          <a:noFill/>
                        </a:ln>
                        <a:solidFill>
                          <a:schemeClr val="hlink"/>
                        </a:solidFill>
                        <a:effectLst>
                          <a:outerShdw blurRad="38100" dist="38100" dir="2700000" algn="tl">
                            <a:srgbClr val="000000"/>
                          </a:outerShdw>
                        </a:effectLst>
                        <a:latin typeface="Arial"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401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Focus on community </a:t>
                      </a:r>
                      <a:r>
                        <a:rPr kumimoji="0" lang="en-GB" sz="1800" b="0" i="0" u="none" strike="noStrike" cap="none" normalizeH="0" baseline="0" smtClean="0">
                          <a:ln>
                            <a:noFill/>
                          </a:ln>
                          <a:solidFill>
                            <a:schemeClr val="hlink"/>
                          </a:solidFill>
                          <a:effectLst>
                            <a:outerShdw blurRad="38100" dist="38100" dir="2700000" algn="tl">
                              <a:srgbClr val="000000"/>
                            </a:outerShdw>
                          </a:effectLst>
                          <a:latin typeface="Times New Roman" pitchFamily="18" charset="0"/>
                          <a:cs typeface="Times New Roman" pitchFamily="18" charset="0"/>
                        </a:rPr>
                        <a:t>livelihoods</a:t>
                      </a:r>
                      <a:endParaRPr kumimoji="0" lang="en-GB" sz="2800" b="0" i="0" u="none" strike="noStrike" cap="none" normalizeH="0" baseline="0" smtClean="0">
                        <a:ln>
                          <a:noFill/>
                        </a:ln>
                        <a:solidFill>
                          <a:schemeClr val="hlink"/>
                        </a:solidFill>
                        <a:effectLst>
                          <a:outerShdw blurRad="38100" dist="38100" dir="2700000" algn="tl">
                            <a:srgbClr val="000000"/>
                          </a:outerShdw>
                        </a:effectLst>
                        <a:latin typeface="Arial"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Focus on the generation of private, corporate or state </a:t>
                      </a:r>
                      <a:r>
                        <a:rPr kumimoji="0" lang="en-GB" sz="1800" b="0" i="0" u="none" strike="noStrike" cap="none" normalizeH="0" baseline="0" smtClean="0">
                          <a:ln>
                            <a:noFill/>
                          </a:ln>
                          <a:solidFill>
                            <a:schemeClr val="hlink"/>
                          </a:solidFill>
                          <a:effectLst>
                            <a:outerShdw blurRad="38100" dist="38100" dir="2700000" algn="tl">
                              <a:srgbClr val="000000"/>
                            </a:outerShdw>
                          </a:effectLst>
                          <a:latin typeface="Times New Roman" pitchFamily="18" charset="0"/>
                          <a:cs typeface="Times New Roman" pitchFamily="18" charset="0"/>
                        </a:rPr>
                        <a:t>wealth</a:t>
                      </a:r>
                      <a:endParaRPr kumimoji="0" lang="en-GB" sz="2800" b="0" i="0" u="none" strike="noStrike" cap="none" normalizeH="0" baseline="0" smtClean="0">
                        <a:ln>
                          <a:noFill/>
                        </a:ln>
                        <a:solidFill>
                          <a:schemeClr val="hlink"/>
                        </a:solidFill>
                        <a:effectLst>
                          <a:outerShdw blurRad="38100" dist="38100" dir="2700000" algn="tl">
                            <a:srgbClr val="000000"/>
                          </a:outerShdw>
                        </a:effectLst>
                        <a:latin typeface="Arial"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627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Mostly </a:t>
                      </a:r>
                      <a:r>
                        <a:rPr kumimoji="0" lang="en-GB" sz="1800" b="0" i="0" u="none" strike="noStrike" cap="none" normalizeH="0" baseline="0" smtClean="0">
                          <a:ln>
                            <a:noFill/>
                          </a:ln>
                          <a:solidFill>
                            <a:schemeClr val="hlink"/>
                          </a:solidFill>
                          <a:effectLst>
                            <a:outerShdw blurRad="38100" dist="38100" dir="2700000" algn="tl">
                              <a:srgbClr val="000000"/>
                            </a:outerShdw>
                          </a:effectLst>
                          <a:latin typeface="Times New Roman" pitchFamily="18" charset="0"/>
                          <a:cs typeface="Times New Roman" pitchFamily="18" charset="0"/>
                        </a:rPr>
                        <a:t>subsistence</a:t>
                      </a:r>
                      <a:r>
                        <a:rPr kumimoji="0" lang="en-GB"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-oriented</a:t>
                      </a:r>
                      <a:endParaRPr kumimoji="0" lang="en-GB" sz="2800" b="0" i="0" u="none" strike="noStrike" cap="none" normalizeH="0" baseline="0" smtClean="0">
                        <a:ln>
                          <a:noFill/>
                        </a:ln>
                        <a:solidFill>
                          <a:schemeClr val="tx1"/>
                        </a:solidFill>
                        <a:effectLst>
                          <a:outerShdw blurRad="38100" dist="38100" dir="2700000" algn="tl">
                            <a:srgbClr val="000000"/>
                          </a:outerShdw>
                        </a:effectLst>
                        <a:latin typeface="Arial"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Mostly </a:t>
                      </a:r>
                      <a:r>
                        <a:rPr kumimoji="0" lang="en-GB" sz="1800" b="0" i="0" u="none" strike="noStrike" cap="none" normalizeH="0" baseline="0" dirty="0" smtClean="0">
                          <a:ln>
                            <a:noFill/>
                          </a:ln>
                          <a:solidFill>
                            <a:schemeClr val="hlink"/>
                          </a:solidFill>
                          <a:effectLst>
                            <a:outerShdw blurRad="38100" dist="38100" dir="2700000" algn="tl">
                              <a:srgbClr val="000000"/>
                            </a:outerShdw>
                          </a:effectLst>
                          <a:latin typeface="Times New Roman" pitchFamily="18" charset="0"/>
                          <a:cs typeface="Times New Roman" pitchFamily="18" charset="0"/>
                        </a:rPr>
                        <a:t>market</a:t>
                      </a:r>
                      <a:r>
                        <a:rPr kumimoji="0" lang="en-GB" sz="1800" b="0"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-oriented</a:t>
                      </a:r>
                      <a:endParaRPr kumimoji="0" lang="en-GB" sz="2800" b="0" i="0" u="none" strike="noStrike" cap="none" normalizeH="0" baseline="0" dirty="0" smtClean="0">
                        <a:ln>
                          <a:noFill/>
                        </a:ln>
                        <a:solidFill>
                          <a:schemeClr val="tx1"/>
                        </a:solidFill>
                        <a:effectLst>
                          <a:outerShdw blurRad="38100" dist="38100" dir="2700000" algn="tl">
                            <a:srgbClr val="000000"/>
                          </a:outerShdw>
                        </a:effectLst>
                        <a:latin typeface="Arial"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1448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hlink"/>
                          </a:solidFill>
                          <a:effectLst>
                            <a:outerShdw blurRad="38100" dist="38100" dir="2700000" algn="tl">
                              <a:srgbClr val="000000"/>
                            </a:outerShdw>
                          </a:effectLst>
                          <a:latin typeface="Times New Roman" pitchFamily="18" charset="0"/>
                          <a:cs typeface="Times New Roman" pitchFamily="18" charset="0"/>
                        </a:rPr>
                        <a:t>Traditional technologies</a:t>
                      </a:r>
                      <a:r>
                        <a:rPr kumimoji="0" lang="en-GB"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 tested at the local level, in the relevant area, for a long time</a:t>
                      </a:r>
                      <a:endParaRPr kumimoji="0" lang="en-GB" sz="2800" b="0" i="0" u="none" strike="noStrike" cap="none" normalizeH="0" baseline="0" smtClean="0">
                        <a:ln>
                          <a:noFill/>
                        </a:ln>
                        <a:solidFill>
                          <a:schemeClr val="tx1"/>
                        </a:solidFill>
                        <a:effectLst>
                          <a:outerShdw blurRad="38100" dist="38100" dir="2700000" algn="tl">
                            <a:srgbClr val="000000"/>
                          </a:outerShdw>
                        </a:effectLst>
                        <a:latin typeface="Arial"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hlink"/>
                          </a:solidFill>
                          <a:effectLst>
                            <a:outerShdw blurRad="38100" dist="38100" dir="2700000" algn="tl">
                              <a:srgbClr val="000000"/>
                            </a:outerShdw>
                          </a:effectLst>
                          <a:latin typeface="Times New Roman" pitchFamily="18" charset="0"/>
                          <a:cs typeface="Times New Roman" pitchFamily="18" charset="0"/>
                        </a:rPr>
                        <a:t>Innovative technologies</a:t>
                      </a:r>
                      <a:r>
                        <a:rPr kumimoji="0" lang="en-GB"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 often recently tested only outside the area of application, in different social and environmental settings</a:t>
                      </a:r>
                      <a:endParaRPr kumimoji="0" lang="en-GB" sz="2800" b="0" i="0" u="none" strike="noStrike" cap="none" normalizeH="0" baseline="0" smtClean="0">
                        <a:ln>
                          <a:noFill/>
                        </a:ln>
                        <a:solidFill>
                          <a:schemeClr val="tx1"/>
                        </a:solidFill>
                        <a:effectLst>
                          <a:outerShdw blurRad="38100" dist="38100" dir="2700000" algn="tl">
                            <a:srgbClr val="000000"/>
                          </a:outerShdw>
                        </a:effectLst>
                        <a:latin typeface="Arial"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401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Based on the control of </a:t>
                      </a:r>
                      <a:r>
                        <a:rPr kumimoji="0" lang="en-GB" sz="1800" b="0" i="0" u="none" strike="noStrike" cap="none" normalizeH="0" baseline="0" smtClean="0">
                          <a:ln>
                            <a:noFill/>
                          </a:ln>
                          <a:solidFill>
                            <a:schemeClr val="hlink"/>
                          </a:solidFill>
                          <a:effectLst>
                            <a:outerShdw blurRad="38100" dist="38100" dir="2700000" algn="tl">
                              <a:srgbClr val="000000"/>
                            </a:outerShdw>
                          </a:effectLst>
                          <a:latin typeface="Times New Roman" pitchFamily="18" charset="0"/>
                          <a:cs typeface="Times New Roman" pitchFamily="18" charset="0"/>
                        </a:rPr>
                        <a:t>land</a:t>
                      </a:r>
                      <a:r>
                        <a:rPr kumimoji="0" lang="en-GB"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 </a:t>
                      </a:r>
                      <a:r>
                        <a:rPr kumimoji="0" lang="en-GB" sz="1800" b="0" i="0" u="none" strike="noStrike" cap="none" normalizeH="0" baseline="0" smtClean="0">
                          <a:ln>
                            <a:noFill/>
                          </a:ln>
                          <a:solidFill>
                            <a:schemeClr val="hlink"/>
                          </a:solidFill>
                          <a:effectLst>
                            <a:outerShdw blurRad="38100" dist="38100" dir="2700000" algn="tl">
                              <a:srgbClr val="000000"/>
                            </a:outerShdw>
                          </a:effectLst>
                          <a:latin typeface="Times New Roman" pitchFamily="18" charset="0"/>
                          <a:cs typeface="Times New Roman" pitchFamily="18" charset="0"/>
                        </a:rPr>
                        <a:t>biological resources</a:t>
                      </a:r>
                      <a:r>
                        <a:rPr kumimoji="0" lang="en-GB"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 and water.</a:t>
                      </a:r>
                      <a:endParaRPr kumimoji="0" lang="en-GB" sz="2800" b="0" i="0" u="none" strike="noStrike" cap="none" normalizeH="0" baseline="0" smtClean="0">
                        <a:ln>
                          <a:noFill/>
                        </a:ln>
                        <a:solidFill>
                          <a:schemeClr val="tx1"/>
                        </a:solidFill>
                        <a:effectLst>
                          <a:outerShdw blurRad="38100" dist="38100" dir="2700000" algn="tl">
                            <a:srgbClr val="000000"/>
                          </a:outerShdw>
                        </a:effectLst>
                        <a:latin typeface="Arial"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Based on the control of </a:t>
                      </a:r>
                      <a:r>
                        <a:rPr kumimoji="0" lang="en-GB" sz="1800" b="0" i="0" u="none" strike="noStrike" cap="none" normalizeH="0" baseline="0" smtClean="0">
                          <a:ln>
                            <a:noFill/>
                          </a:ln>
                          <a:solidFill>
                            <a:schemeClr val="hlink"/>
                          </a:solidFill>
                          <a:effectLst>
                            <a:outerShdw blurRad="38100" dist="38100" dir="2700000" algn="tl">
                              <a:srgbClr val="000000"/>
                            </a:outerShdw>
                          </a:effectLst>
                          <a:latin typeface="Times New Roman" pitchFamily="18" charset="0"/>
                          <a:cs typeface="Times New Roman" pitchFamily="18" charset="0"/>
                        </a:rPr>
                        <a:t>energy sources</a:t>
                      </a:r>
                      <a:r>
                        <a:rPr kumimoji="0" lang="en-GB"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 (e.g. oil), </a:t>
                      </a:r>
                      <a:r>
                        <a:rPr kumimoji="0" lang="en-GB" sz="1800" b="0" i="0" u="none" strike="noStrike" cap="none" normalizeH="0" baseline="0" smtClean="0">
                          <a:ln>
                            <a:noFill/>
                          </a:ln>
                          <a:solidFill>
                            <a:schemeClr val="hlink"/>
                          </a:solidFill>
                          <a:effectLst>
                            <a:outerShdw blurRad="38100" dist="38100" dir="2700000" algn="tl">
                              <a:srgbClr val="000000"/>
                            </a:outerShdw>
                          </a:effectLst>
                          <a:latin typeface="Times New Roman" pitchFamily="18" charset="0"/>
                          <a:cs typeface="Times New Roman" pitchFamily="18" charset="0"/>
                        </a:rPr>
                        <a:t>mineral sources</a:t>
                      </a:r>
                      <a:r>
                        <a:rPr kumimoji="0" lang="en-GB"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 and water.</a:t>
                      </a:r>
                      <a:endParaRPr kumimoji="0" lang="en-GB" sz="2800" b="0" i="0" u="none" strike="noStrike" cap="none" normalizeH="0" baseline="0" smtClean="0">
                        <a:ln>
                          <a:noFill/>
                        </a:ln>
                        <a:solidFill>
                          <a:schemeClr val="tx1"/>
                        </a:solidFill>
                        <a:effectLst>
                          <a:outerShdw blurRad="38100" dist="38100" dir="2700000" algn="tl">
                            <a:srgbClr val="000000"/>
                          </a:outerShdw>
                        </a:effectLst>
                        <a:latin typeface="Arial"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684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Based on soft inputs and </a:t>
                      </a:r>
                      <a:r>
                        <a:rPr kumimoji="0" lang="en-GB" sz="1800" b="0" i="0" u="none" strike="noStrike" cap="none" normalizeH="0" baseline="0" smtClean="0">
                          <a:ln>
                            <a:noFill/>
                          </a:ln>
                          <a:solidFill>
                            <a:schemeClr val="hlink"/>
                          </a:solidFill>
                          <a:effectLst>
                            <a:outerShdw blurRad="38100" dist="38100" dir="2700000" algn="tl">
                              <a:srgbClr val="000000"/>
                            </a:outerShdw>
                          </a:effectLst>
                          <a:latin typeface="Times New Roman" pitchFamily="18" charset="0"/>
                          <a:cs typeface="Times New Roman" pitchFamily="18" charset="0"/>
                        </a:rPr>
                        <a:t>small capital</a:t>
                      </a:r>
                      <a:r>
                        <a:rPr kumimoji="0" lang="en-GB"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 investment, including for transportation</a:t>
                      </a:r>
                      <a:endParaRPr kumimoji="0" lang="en-GB" sz="2800" b="0" i="0" u="none" strike="noStrike" cap="none" normalizeH="0" baseline="0" smtClean="0">
                        <a:ln>
                          <a:noFill/>
                        </a:ln>
                        <a:solidFill>
                          <a:schemeClr val="tx1"/>
                        </a:solidFill>
                        <a:effectLst>
                          <a:outerShdw blurRad="38100" dist="38100" dir="2700000" algn="tl">
                            <a:srgbClr val="000000"/>
                          </a:outerShdw>
                        </a:effectLst>
                        <a:latin typeface="Arial"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Requires sophisticated inputs and </a:t>
                      </a:r>
                      <a:r>
                        <a:rPr kumimoji="0" lang="en-GB" sz="1800" b="0" i="0" u="none" strike="noStrike" cap="none" normalizeH="0" baseline="0" dirty="0" smtClean="0">
                          <a:ln>
                            <a:noFill/>
                          </a:ln>
                          <a:solidFill>
                            <a:schemeClr val="hlink"/>
                          </a:solidFill>
                          <a:effectLst>
                            <a:outerShdw blurRad="38100" dist="38100" dir="2700000" algn="tl">
                              <a:srgbClr val="000000"/>
                            </a:outerShdw>
                          </a:effectLst>
                          <a:latin typeface="Times New Roman" pitchFamily="18" charset="0"/>
                          <a:cs typeface="Times New Roman" pitchFamily="18" charset="0"/>
                        </a:rPr>
                        <a:t>major capital</a:t>
                      </a:r>
                      <a:r>
                        <a:rPr kumimoji="0" lang="en-GB" sz="1800" b="0"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 investments, including for transportation</a:t>
                      </a:r>
                      <a:endParaRPr kumimoji="0" lang="en-GB" sz="2800" b="0" i="0" u="none" strike="noStrike" cap="none" normalizeH="0" baseline="0" dirty="0" smtClean="0">
                        <a:ln>
                          <a:noFill/>
                        </a:ln>
                        <a:solidFill>
                          <a:schemeClr val="tx1"/>
                        </a:solidFill>
                        <a:effectLst>
                          <a:outerShdw blurRad="38100" dist="38100" dir="2700000" algn="tl">
                            <a:srgbClr val="000000"/>
                          </a:outerShdw>
                        </a:effectLst>
                        <a:latin typeface="Arial"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93952588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066" name="Rectangle 2"/>
          <p:cNvSpPr>
            <a:spLocks noGrp="1" noChangeArrowheads="1"/>
          </p:cNvSpPr>
          <p:nvPr>
            <p:ph type="ctrTitle"/>
          </p:nvPr>
        </p:nvSpPr>
        <p:spPr>
          <a:xfrm>
            <a:off x="457200" y="-228600"/>
            <a:ext cx="8229600" cy="1828800"/>
          </a:xfrm>
        </p:spPr>
        <p:txBody>
          <a:bodyPr/>
          <a:lstStyle/>
          <a:p>
            <a:r>
              <a:rPr lang="en-US">
                <a:solidFill>
                  <a:srgbClr val="FFFF00"/>
                </a:solidFill>
              </a:rPr>
              <a:t>What is needed? </a:t>
            </a:r>
            <a:endParaRPr lang="en-US"/>
          </a:p>
        </p:txBody>
      </p:sp>
      <p:sp>
        <p:nvSpPr>
          <p:cNvPr id="856067" name="Rectangle 3"/>
          <p:cNvSpPr>
            <a:spLocks noGrp="1" noChangeArrowheads="1"/>
          </p:cNvSpPr>
          <p:nvPr>
            <p:ph type="subTitle" idx="1"/>
          </p:nvPr>
        </p:nvSpPr>
        <p:spPr>
          <a:xfrm>
            <a:off x="457200" y="1219200"/>
            <a:ext cx="8534400" cy="1676400"/>
          </a:xfrm>
        </p:spPr>
        <p:txBody>
          <a:bodyPr/>
          <a:lstStyle/>
          <a:p>
            <a:pPr algn="l">
              <a:buFont typeface="Wingdings" charset="0"/>
              <a:buBlip>
                <a:blip r:embed="rId3"/>
              </a:buBlip>
            </a:pPr>
            <a:r>
              <a:rPr lang="en-US" sz="3000" dirty="0"/>
              <a:t>Documentation and articulation of values</a:t>
            </a:r>
          </a:p>
          <a:p>
            <a:pPr algn="l">
              <a:buFont typeface="Wingdings" charset="0"/>
              <a:buBlip>
                <a:blip r:embed="rId3"/>
              </a:buBlip>
            </a:pPr>
            <a:r>
              <a:rPr lang="en-US" sz="3000" dirty="0"/>
              <a:t>Territorial and resource rights</a:t>
            </a:r>
          </a:p>
          <a:p>
            <a:pPr algn="l">
              <a:buFont typeface="Wingdings" charset="0"/>
              <a:buBlip>
                <a:blip r:embed="rId3"/>
              </a:buBlip>
            </a:pPr>
            <a:r>
              <a:rPr lang="en-US" sz="3000" dirty="0"/>
              <a:t>Institutions of collective governance</a:t>
            </a:r>
          </a:p>
          <a:p>
            <a:pPr algn="l">
              <a:buFont typeface="Wingdings" charset="0"/>
              <a:buBlip>
                <a:blip r:embed="rId3"/>
              </a:buBlip>
            </a:pPr>
            <a:r>
              <a:rPr lang="en-US" sz="3000" dirty="0"/>
              <a:t>Right to exclude destructive activities </a:t>
            </a:r>
            <a:r>
              <a:rPr lang="en-US" sz="2400" dirty="0"/>
              <a:t>(e.g. mining)</a:t>
            </a:r>
            <a:endParaRPr lang="en-US" sz="3000" dirty="0"/>
          </a:p>
          <a:p>
            <a:pPr algn="l">
              <a:buFont typeface="Wingdings" charset="0"/>
              <a:buBlip>
                <a:blip r:embed="rId3"/>
              </a:buBlip>
            </a:pPr>
            <a:r>
              <a:rPr lang="en-US" sz="3000" dirty="0"/>
              <a:t>Respect of diverse lifestyles, cultures, economies, institutions</a:t>
            </a:r>
          </a:p>
          <a:p>
            <a:pPr algn="l">
              <a:buFont typeface="Wingdings" charset="0"/>
              <a:buBlip>
                <a:blip r:embed="rId3"/>
              </a:buBlip>
            </a:pPr>
            <a:r>
              <a:rPr lang="en-US" sz="3000" dirty="0"/>
              <a:t>Recognition as conservation units (</a:t>
            </a:r>
            <a:r>
              <a:rPr lang="en-US" sz="3000" dirty="0" smtClean="0"/>
              <a:t>PAs, ‘</a:t>
            </a:r>
            <a:r>
              <a:rPr lang="en-US" sz="3000" dirty="0"/>
              <a:t>other effective area based measures</a:t>
            </a:r>
            <a:r>
              <a:rPr lang="en-US" sz="3000" dirty="0" smtClean="0"/>
              <a:t>’, or other forms)</a:t>
            </a:r>
            <a:endParaRPr lang="en-US" sz="3000" dirty="0"/>
          </a:p>
          <a:p>
            <a:pPr algn="l">
              <a:buFont typeface="Wingdings" charset="0"/>
              <a:buBlip>
                <a:blip r:embed="rId3"/>
              </a:buBlip>
            </a:pPr>
            <a:r>
              <a:rPr lang="en-US" sz="3000" dirty="0"/>
              <a:t>Support for advocacy and networking</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312738" y="1214438"/>
            <a:ext cx="5338762" cy="1998662"/>
          </a:xfrm>
        </p:spPr>
        <p:txBody>
          <a:bodyPr/>
          <a:lstStyle/>
          <a:p>
            <a:pPr algn="r"/>
            <a:r>
              <a:rPr lang="it-IT" sz="3200"/>
              <a:t/>
            </a:r>
            <a:br>
              <a:rPr lang="it-IT" sz="3200"/>
            </a:br>
            <a:r>
              <a:rPr lang="it-IT" sz="3200"/>
              <a:t/>
            </a:r>
            <a:br>
              <a:rPr lang="it-IT" sz="3200"/>
            </a:br>
            <a:r>
              <a:rPr lang="it-IT" sz="3200"/>
              <a:t/>
            </a:r>
            <a:br>
              <a:rPr lang="it-IT" sz="3200"/>
            </a:br>
            <a:r>
              <a:rPr lang="it-IT" sz="3200"/>
              <a:t/>
            </a:r>
            <a:br>
              <a:rPr lang="it-IT" sz="3200"/>
            </a:br>
            <a:endParaRPr lang="en-GB" sz="3200"/>
          </a:p>
        </p:txBody>
      </p:sp>
      <p:sp>
        <p:nvSpPr>
          <p:cNvPr id="359427" name="Rectangle 3"/>
          <p:cNvSpPr>
            <a:spLocks noGrp="1" noChangeArrowheads="1"/>
          </p:cNvSpPr>
          <p:nvPr>
            <p:ph type="body" idx="1"/>
          </p:nvPr>
        </p:nvSpPr>
        <p:spPr>
          <a:xfrm>
            <a:off x="3276600" y="3657600"/>
            <a:ext cx="5122863" cy="4530725"/>
          </a:xfrm>
        </p:spPr>
        <p:txBody>
          <a:bodyPr/>
          <a:lstStyle/>
          <a:p>
            <a:pPr marL="6350" indent="-6350">
              <a:buFont typeface="Wingdings" charset="0"/>
              <a:buNone/>
            </a:pPr>
            <a:r>
              <a:rPr lang="en-GB" dirty="0">
                <a:solidFill>
                  <a:srgbClr val="FFFF00"/>
                </a:solidFill>
              </a:rPr>
              <a:t>	for more information: </a:t>
            </a:r>
            <a:endParaRPr lang="en-GB" dirty="0"/>
          </a:p>
          <a:p>
            <a:pPr marL="6350" indent="-6350">
              <a:buFont typeface="Wingdings" charset="0"/>
              <a:buNone/>
            </a:pPr>
            <a:r>
              <a:rPr lang="en-GB" dirty="0" err="1" smtClean="0"/>
              <a:t>www.iccaconsortium.org</a:t>
            </a:r>
            <a:endParaRPr lang="en-GB" dirty="0"/>
          </a:p>
          <a:p>
            <a:pPr marL="6350" indent="-6350">
              <a:buFont typeface="Wingdings" charset="0"/>
              <a:buNone/>
            </a:pPr>
            <a:r>
              <a:rPr lang="en-GB" dirty="0" err="1" smtClean="0"/>
              <a:t>chikikothari@gmail.com</a:t>
            </a:r>
            <a:endParaRPr lang="en-GB" dirty="0"/>
          </a:p>
          <a:p>
            <a:pPr marL="6350" indent="-6350">
              <a:buFont typeface="Wingdings" charset="0"/>
              <a:buNone/>
            </a:pPr>
            <a:endParaRPr lang="en-GB" dirty="0"/>
          </a:p>
        </p:txBody>
      </p:sp>
      <p:pic>
        <p:nvPicPr>
          <p:cNvPr id="3594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4150" y="0"/>
            <a:ext cx="1339850" cy="136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5943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2288" y="1628800"/>
            <a:ext cx="1001712"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59436" name="Picture 12" descr="P10100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752975" cy="3557588"/>
          </a:xfrm>
          <a:prstGeom prst="rect">
            <a:avLst/>
          </a:prstGeom>
          <a:noFill/>
          <a:extLst>
            <a:ext uri="{909E8E84-426E-40dd-AFC4-6F175D3DCCD1}">
              <a14:hiddenFill xmlns:a14="http://schemas.microsoft.com/office/drawing/2010/main">
                <a:solidFill>
                  <a:srgbClr val="FFFFFF"/>
                </a:solidFill>
              </a14:hiddenFill>
            </a:ext>
          </a:extLst>
        </p:spPr>
      </p:pic>
      <p:pic>
        <p:nvPicPr>
          <p:cNvPr id="359437"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24400"/>
            <a:ext cx="3200400" cy="213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59438"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0"/>
            <a:ext cx="2209800" cy="141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8786" name="Group 2"/>
          <p:cNvGraphicFramePr>
            <a:graphicFrameLocks noGrp="1"/>
          </p:cNvGraphicFramePr>
          <p:nvPr>
            <p:ph/>
            <p:extLst>
              <p:ext uri="{D42A27DB-BD31-4B8C-83A1-F6EECF244321}">
                <p14:modId xmlns:p14="http://schemas.microsoft.com/office/powerpoint/2010/main" val="3715741551"/>
              </p:ext>
            </p:extLst>
          </p:nvPr>
        </p:nvGraphicFramePr>
        <p:xfrm>
          <a:off x="107950" y="79375"/>
          <a:ext cx="9036050" cy="6796405"/>
        </p:xfrm>
        <a:graphic>
          <a:graphicData uri="http://schemas.openxmlformats.org/drawingml/2006/table">
            <a:tbl>
              <a:tblPr/>
              <a:tblGrid>
                <a:gridCol w="4248150"/>
                <a:gridCol w="4787900"/>
              </a:tblGrid>
              <a:tr h="3254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1" u="none" strike="noStrike" cap="none" normalizeH="0" baseline="0" dirty="0">
                          <a:ln>
                            <a:noFill/>
                          </a:ln>
                          <a:solidFill>
                            <a:schemeClr val="hlink"/>
                          </a:solidFill>
                          <a:effectLst>
                            <a:outerShdw blurRad="38100" dist="38100" dir="2700000" algn="tl">
                              <a:srgbClr val="000000"/>
                            </a:outerShdw>
                          </a:effectLst>
                          <a:latin typeface="Times New Roman" charset="0"/>
                          <a:ea typeface="ＭＳ Ｐゴシック" charset="0"/>
                          <a:cs typeface="Times New Roman" charset="0"/>
                        </a:rPr>
                        <a:t>Traditional </a:t>
                      </a:r>
                      <a:r>
                        <a:rPr kumimoji="0" lang="en-GB" sz="2400" b="1" i="1" u="none" strike="noStrike" cap="none" normalizeH="0" baseline="0" dirty="0" smtClean="0">
                          <a:ln>
                            <a:noFill/>
                          </a:ln>
                          <a:solidFill>
                            <a:schemeClr val="hlink"/>
                          </a:solidFill>
                          <a:effectLst>
                            <a:outerShdw blurRad="38100" dist="38100" dir="2700000" algn="tl">
                              <a:srgbClr val="000000"/>
                            </a:outerShdw>
                          </a:effectLst>
                          <a:latin typeface="Times New Roman" charset="0"/>
                          <a:ea typeface="ＭＳ Ｐゴシック" charset="0"/>
                          <a:cs typeface="Times New Roman" charset="0"/>
                        </a:rPr>
                        <a:t>systems</a:t>
                      </a:r>
                      <a:endParaRPr kumimoji="0" lang="en-GB" sz="3600" b="0" i="0" u="none" strike="noStrike" cap="none" normalizeH="0" baseline="0" dirty="0">
                        <a:ln>
                          <a:noFill/>
                        </a:ln>
                        <a:solidFill>
                          <a:schemeClr val="hlink"/>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1" u="none" strike="noStrike" cap="none" normalizeH="0" baseline="0">
                          <a:ln>
                            <a:noFill/>
                          </a:ln>
                          <a:solidFill>
                            <a:schemeClr val="hlink"/>
                          </a:solidFill>
                          <a:effectLst>
                            <a:outerShdw blurRad="38100" dist="38100" dir="2700000" algn="tl">
                              <a:srgbClr val="000000"/>
                            </a:outerShdw>
                          </a:effectLst>
                          <a:latin typeface="Times New Roman" charset="0"/>
                          <a:ea typeface="ＭＳ Ｐゴシック" charset="0"/>
                          <a:cs typeface="Times New Roman" charset="0"/>
                        </a:rPr>
                        <a:t>Agro-industrial-market system</a:t>
                      </a:r>
                      <a:endParaRPr kumimoji="0" lang="en-GB" sz="3600" b="0" i="0" u="none" strike="noStrike" cap="none" normalizeH="0" baseline="0">
                        <a:ln>
                          <a:noFill/>
                        </a:ln>
                        <a:solidFill>
                          <a:schemeClr val="hlink"/>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763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Decisions are taken by tightly knit </a:t>
                      </a:r>
                      <a:r>
                        <a:rPr kumimoji="0" lang="en-GB" sz="1800" b="0" i="0" u="none" strike="noStrike" cap="none" normalizeH="0" baseline="0">
                          <a:ln>
                            <a:noFill/>
                          </a:ln>
                          <a:solidFill>
                            <a:schemeClr val="hlink"/>
                          </a:solidFill>
                          <a:effectLst>
                            <a:outerShdw blurRad="38100" dist="38100" dir="2700000" algn="tl">
                              <a:srgbClr val="000000"/>
                            </a:outerShdw>
                          </a:effectLst>
                          <a:latin typeface="Times New Roman" charset="0"/>
                          <a:ea typeface="ＭＳ Ｐゴシック" charset="0"/>
                          <a:cs typeface="Times New Roman" charset="0"/>
                        </a:rPr>
                        <a:t>social organisations</a:t>
                      </a:r>
                      <a:r>
                        <a:rPr kumimoji="0" lang="en-GB" sz="1800" b="0"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 closely interacting with society and acting in the local sphere</a:t>
                      </a:r>
                      <a:endParaRPr kumimoji="0" lang="en-GB"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Decisions are taken by </a:t>
                      </a:r>
                      <a:r>
                        <a:rPr kumimoji="0" lang="en-GB" sz="1800" b="0" i="0" u="none" strike="noStrike" cap="none" normalizeH="0" baseline="0">
                          <a:ln>
                            <a:noFill/>
                          </a:ln>
                          <a:solidFill>
                            <a:schemeClr val="hlink"/>
                          </a:solidFill>
                          <a:effectLst>
                            <a:outerShdw blurRad="38100" dist="38100" dir="2700000" algn="tl">
                              <a:srgbClr val="000000"/>
                            </a:outerShdw>
                          </a:effectLst>
                          <a:latin typeface="Times New Roman" charset="0"/>
                          <a:ea typeface="ＭＳ Ｐゴシック" charset="0"/>
                          <a:cs typeface="Times New Roman" charset="0"/>
                        </a:rPr>
                        <a:t>economically-tied individuals, corporate staff &amp; state decision-makers</a:t>
                      </a:r>
                      <a:r>
                        <a:rPr kumimoji="0" lang="en-GB" sz="1800" b="0"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 dispersed and acting on a global scale</a:t>
                      </a:r>
                      <a:endParaRPr kumimoji="0" lang="en-GB"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2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Politically and economically weak on the large scale</a:t>
                      </a:r>
                      <a:endParaRPr kumimoji="0" lang="en-GB"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Politically and economically powerful on the large scale</a:t>
                      </a:r>
                      <a:endParaRPr kumimoji="0" lang="en-GB"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810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Mostly </a:t>
                      </a:r>
                      <a:r>
                        <a:rPr kumimoji="0" lang="en-GB" sz="1800" b="0" i="0" u="none" strike="noStrike" cap="none" normalizeH="0" baseline="0">
                          <a:ln>
                            <a:noFill/>
                          </a:ln>
                          <a:solidFill>
                            <a:schemeClr val="hlink"/>
                          </a:solidFill>
                          <a:effectLst>
                            <a:outerShdw blurRad="38100" dist="38100" dir="2700000" algn="tl">
                              <a:srgbClr val="000000"/>
                            </a:outerShdw>
                          </a:effectLst>
                          <a:latin typeface="Times New Roman" charset="0"/>
                          <a:ea typeface="ＭＳ Ｐゴシック" charset="0"/>
                          <a:cs typeface="Times New Roman" charset="0"/>
                        </a:rPr>
                        <a:t>implicit</a:t>
                      </a:r>
                      <a:r>
                        <a:rPr kumimoji="0" lang="en-GB" sz="1800" b="0"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 i.e., working on the basis of feedback from other cultural elements</a:t>
                      </a:r>
                      <a:endParaRPr kumimoji="0" lang="en-GB"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Mostly </a:t>
                      </a:r>
                      <a:r>
                        <a:rPr kumimoji="0" lang="en-GB" sz="1800" b="0" i="0" u="none" strike="noStrike" cap="none" normalizeH="0" baseline="0">
                          <a:ln>
                            <a:noFill/>
                          </a:ln>
                          <a:solidFill>
                            <a:schemeClr val="hlink"/>
                          </a:solidFill>
                          <a:effectLst>
                            <a:outerShdw blurRad="38100" dist="38100" dir="2700000" algn="tl">
                              <a:srgbClr val="000000"/>
                            </a:outerShdw>
                          </a:effectLst>
                          <a:latin typeface="Times New Roman" charset="0"/>
                          <a:ea typeface="ＭＳ Ｐゴシック" charset="0"/>
                          <a:cs typeface="Times New Roman" charset="0"/>
                        </a:rPr>
                        <a:t>explicit</a:t>
                      </a:r>
                      <a:r>
                        <a:rPr kumimoji="0" lang="en-GB" sz="1800" b="0"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 i.e., based on intentional strategies</a:t>
                      </a:r>
                      <a:endParaRPr kumimoji="0" lang="en-GB"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81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Based on </a:t>
                      </a:r>
                      <a:r>
                        <a:rPr kumimoji="0" lang="en-GB" sz="1800" b="0" i="0" u="none" strike="noStrike" cap="none" normalizeH="0" baseline="0">
                          <a:ln>
                            <a:noFill/>
                          </a:ln>
                          <a:solidFill>
                            <a:schemeClr val="hlink"/>
                          </a:solidFill>
                          <a:effectLst>
                            <a:outerShdw blurRad="38100" dist="38100" dir="2700000" algn="tl">
                              <a:srgbClr val="000000"/>
                            </a:outerShdw>
                          </a:effectLst>
                          <a:latin typeface="Times New Roman" charset="0"/>
                          <a:ea typeface="ＭＳ Ｐゴシック" charset="0"/>
                          <a:cs typeface="Times New Roman" charset="0"/>
                        </a:rPr>
                        <a:t>local knowledge and skills</a:t>
                      </a:r>
                      <a:r>
                        <a:rPr kumimoji="0" lang="en-GB" sz="1800" b="0"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 the recognition of indeterminacies, risk-aversion behaviour and an emphasis on experimentation and adaptation</a:t>
                      </a:r>
                      <a:endParaRPr kumimoji="0" lang="en-GB"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Based on </a:t>
                      </a:r>
                      <a:r>
                        <a:rPr kumimoji="0" lang="ja-JP" altLang="en-GB" sz="1800" b="0" i="0" u="none" strike="noStrike" cap="none" normalizeH="0" baseline="0">
                          <a:ln>
                            <a:noFill/>
                          </a:ln>
                          <a:solidFill>
                            <a:schemeClr val="hlink"/>
                          </a:solidFill>
                          <a:effectLst>
                            <a:outerShdw blurRad="38100" dist="38100" dir="2700000" algn="tl">
                              <a:srgbClr val="000000"/>
                            </a:outerShdw>
                          </a:effectLst>
                          <a:latin typeface="Times New Roman" charset="0"/>
                          <a:ea typeface="ＭＳ Ｐゴシック" charset="0"/>
                          <a:cs typeface="Times New Roman" charset="0"/>
                        </a:rPr>
                        <a:t>“</a:t>
                      </a:r>
                      <a:r>
                        <a:rPr kumimoji="0" lang="en-GB" sz="1800" b="0" i="0" u="none" strike="noStrike" cap="none" normalizeH="0" baseline="0">
                          <a:ln>
                            <a:noFill/>
                          </a:ln>
                          <a:solidFill>
                            <a:schemeClr val="hlink"/>
                          </a:solidFill>
                          <a:effectLst>
                            <a:outerShdw blurRad="38100" dist="38100" dir="2700000" algn="tl">
                              <a:srgbClr val="000000"/>
                            </a:outerShdw>
                          </a:effectLst>
                          <a:latin typeface="Times New Roman" charset="0"/>
                          <a:ea typeface="ＭＳ Ｐゴシック" charset="0"/>
                          <a:cs typeface="Times New Roman" charset="0"/>
                        </a:rPr>
                        <a:t>objective science</a:t>
                      </a:r>
                      <a:r>
                        <a:rPr kumimoji="0" lang="ja-JP" altLang="en-GB" sz="1800" b="0" i="0" u="none" strike="noStrike" cap="none" normalizeH="0" baseline="0">
                          <a:ln>
                            <a:noFill/>
                          </a:ln>
                          <a:solidFill>
                            <a:schemeClr val="hlink"/>
                          </a:solidFill>
                          <a:effectLst>
                            <a:outerShdw blurRad="38100" dist="38100" dir="2700000" algn="tl">
                              <a:srgbClr val="000000"/>
                            </a:outerShdw>
                          </a:effectLst>
                          <a:latin typeface="Times New Roman" charset="0"/>
                          <a:ea typeface="ＭＳ Ｐゴシック" charset="0"/>
                          <a:cs typeface="Times New Roman" charset="0"/>
                        </a:rPr>
                        <a:t>”</a:t>
                      </a:r>
                      <a:r>
                        <a:rPr kumimoji="0" lang="en-GB" sz="1800" b="0"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 aiming at the reduction of subjective, local decisions and uncertainties</a:t>
                      </a:r>
                      <a:endParaRPr kumimoji="0" lang="en-GB"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79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Aims at </a:t>
                      </a:r>
                      <a:r>
                        <a:rPr kumimoji="0" lang="en-GB" sz="1800" b="0" i="0" u="none" strike="noStrike" cap="none" normalizeH="0" baseline="0">
                          <a:ln>
                            <a:noFill/>
                          </a:ln>
                          <a:solidFill>
                            <a:schemeClr val="hlink"/>
                          </a:solidFill>
                          <a:effectLst>
                            <a:outerShdw blurRad="38100" dist="38100" dir="2700000" algn="tl">
                              <a:srgbClr val="000000"/>
                            </a:outerShdw>
                          </a:effectLst>
                          <a:latin typeface="Times New Roman" charset="0"/>
                          <a:ea typeface="ＭＳ Ｐゴシック" charset="0"/>
                          <a:cs typeface="Times New Roman" charset="0"/>
                        </a:rPr>
                        <a:t>long-term</a:t>
                      </a:r>
                      <a:r>
                        <a:rPr kumimoji="0" lang="en-GB" sz="1800" b="0"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 sustainable livelihood (defined in a rather general sense)</a:t>
                      </a:r>
                      <a:endParaRPr kumimoji="0" lang="en-GB"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Aims at relatively </a:t>
                      </a:r>
                      <a:r>
                        <a:rPr kumimoji="0" lang="en-GB" sz="1800" b="0" i="0" u="none" strike="noStrike" cap="none" normalizeH="0" baseline="0">
                          <a:ln>
                            <a:noFill/>
                          </a:ln>
                          <a:solidFill>
                            <a:schemeClr val="hlink"/>
                          </a:solidFill>
                          <a:effectLst>
                            <a:outerShdw blurRad="38100" dist="38100" dir="2700000" algn="tl">
                              <a:srgbClr val="000000"/>
                            </a:outerShdw>
                          </a:effectLst>
                          <a:latin typeface="Times New Roman" charset="0"/>
                          <a:ea typeface="ＭＳ Ｐゴシック" charset="0"/>
                          <a:cs typeface="Times New Roman" charset="0"/>
                        </a:rPr>
                        <a:t>short-term</a:t>
                      </a:r>
                      <a:r>
                        <a:rPr kumimoji="0" lang="en-GB" sz="1800" b="0"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 precisely measurable results</a:t>
                      </a:r>
                      <a:endParaRPr kumimoji="0" lang="en-GB"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810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Important </a:t>
                      </a:r>
                      <a:r>
                        <a:rPr kumimoji="0" lang="en-GB" sz="1800" b="0" i="0" u="none" strike="noStrike" cap="none" normalizeH="0" baseline="0">
                          <a:ln>
                            <a:noFill/>
                          </a:ln>
                          <a:solidFill>
                            <a:schemeClr val="hlink"/>
                          </a:solidFill>
                          <a:effectLst>
                            <a:outerShdw blurRad="38100" dist="38100" dir="2700000" algn="tl">
                              <a:srgbClr val="000000"/>
                            </a:outerShdw>
                          </a:effectLst>
                          <a:latin typeface="Times New Roman" charset="0"/>
                          <a:ea typeface="ＭＳ Ｐゴシック" charset="0"/>
                          <a:cs typeface="Times New Roman" charset="0"/>
                        </a:rPr>
                        <a:t>religious and symbolic value</a:t>
                      </a:r>
                      <a:r>
                        <a:rPr kumimoji="0" lang="en-GB" sz="1800" b="0"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 attached to nature</a:t>
                      </a:r>
                      <a:endParaRPr kumimoji="0" lang="en-GB"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Little religious or symbolic value attached to nature</a:t>
                      </a:r>
                      <a:endParaRPr kumimoji="0" lang="en-GB" sz="1800" b="0" i="0" u="none" strike="noStrike" cap="none" normalizeH="0" baseline="0">
                        <a:ln>
                          <a:noFill/>
                        </a:ln>
                        <a:solidFill>
                          <a:schemeClr val="hlink"/>
                        </a:solidFill>
                        <a:effectLst>
                          <a:outerShdw blurRad="38100" dist="38100" dir="2700000" algn="tl">
                            <a:srgbClr val="000000"/>
                          </a:outerShdw>
                        </a:effectLst>
                        <a:latin typeface="Times New Roman" charset="0"/>
                        <a:ea typeface="ＭＳ Ｐゴシック" charset="0"/>
                        <a:cs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02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smtClean="0">
                          <a:ln>
                            <a:noFill/>
                          </a:ln>
                          <a:solidFill>
                            <a:schemeClr val="hlink"/>
                          </a:solidFill>
                          <a:effectLst>
                            <a:outerShdw blurRad="38100" dist="38100" dir="2700000" algn="tl">
                              <a:srgbClr val="000000"/>
                            </a:outerShdw>
                          </a:effectLst>
                          <a:latin typeface="Times New Roman" charset="0"/>
                          <a:ea typeface="ＭＳ Ｐゴシック" charset="0"/>
                          <a:cs typeface="Times New Roman" charset="0"/>
                        </a:rPr>
                        <a:t>Conservation through use </a:t>
                      </a:r>
                      <a:r>
                        <a:rPr kumimoji="0" lang="en-GB" sz="1800" b="0" i="0" u="none" strike="noStrike" cap="none" normalizeH="0" baseline="0" dirty="0">
                          <a:ln>
                            <a:noFill/>
                          </a:ln>
                          <a:solidFill>
                            <a:schemeClr val="hlink"/>
                          </a:solidFill>
                          <a:effectLst>
                            <a:outerShdw blurRad="38100" dist="38100" dir="2700000" algn="tl">
                              <a:srgbClr val="000000"/>
                            </a:outerShdw>
                          </a:effectLst>
                          <a:latin typeface="Times New Roman" charset="0"/>
                          <a:ea typeface="ＭＳ Ｐゴシック" charset="0"/>
                          <a:cs typeface="Times New Roman" charset="0"/>
                        </a:rPr>
                        <a:t>and </a:t>
                      </a:r>
                      <a:r>
                        <a:rPr kumimoji="0" lang="en-GB" sz="1800" b="0" i="0" u="none" strike="noStrike" cap="none" normalizeH="0" baseline="0" dirty="0" smtClean="0">
                          <a:ln>
                            <a:noFill/>
                          </a:ln>
                          <a:solidFill>
                            <a:schemeClr val="hlink"/>
                          </a:solidFill>
                          <a:effectLst>
                            <a:outerShdw blurRad="38100" dist="38100" dir="2700000" algn="tl">
                              <a:srgbClr val="000000"/>
                            </a:outerShdw>
                          </a:effectLst>
                          <a:latin typeface="Times New Roman" charset="0"/>
                          <a:ea typeface="ＭＳ Ｐゴシック" charset="0"/>
                          <a:cs typeface="Times New Roman" charset="0"/>
                        </a:rPr>
                        <a:t>limitations</a:t>
                      </a:r>
                      <a:endParaRPr kumimoji="0" lang="en-GB" sz="2800" b="0" i="0" u="none" strike="noStrike" cap="none" normalizeH="0" baseline="0" dirty="0">
                        <a:ln>
                          <a:noFill/>
                        </a:ln>
                        <a:solidFill>
                          <a:schemeClr val="hlink"/>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a:ln>
                            <a:noFill/>
                          </a:ln>
                          <a:solidFill>
                            <a:schemeClr val="hlink"/>
                          </a:solidFill>
                          <a:effectLst>
                            <a:outerShdw blurRad="38100" dist="38100" dir="2700000" algn="tl">
                              <a:srgbClr val="000000"/>
                            </a:outerShdw>
                          </a:effectLst>
                          <a:latin typeface="Times New Roman" charset="0"/>
                          <a:ea typeface="ＭＳ Ｐゴシック" charset="0"/>
                          <a:cs typeface="Times New Roman" charset="0"/>
                        </a:rPr>
                        <a:t>Strict separation between exploitation and </a:t>
                      </a:r>
                      <a:r>
                        <a:rPr kumimoji="0" lang="en-GB" sz="1800" b="0" i="0" u="none" strike="noStrike" cap="none" normalizeH="0" baseline="0" dirty="0" smtClean="0">
                          <a:ln>
                            <a:noFill/>
                          </a:ln>
                          <a:solidFill>
                            <a:schemeClr val="hlink"/>
                          </a:solidFill>
                          <a:effectLst>
                            <a:outerShdw blurRad="38100" dist="38100" dir="2700000" algn="tl">
                              <a:srgbClr val="000000"/>
                            </a:outerShdw>
                          </a:effectLst>
                          <a:latin typeface="Times New Roman" charset="0"/>
                          <a:ea typeface="ＭＳ Ｐゴシック" charset="0"/>
                          <a:cs typeface="Times New Roman" charset="0"/>
                        </a:rPr>
                        <a:t>protection</a:t>
                      </a:r>
                      <a:endParaRPr kumimoji="0" lang="en-GB" sz="1800" b="0" i="0" u="none" strike="noStrike" cap="none" normalizeH="0" baseline="0" dirty="0">
                        <a:ln>
                          <a:noFill/>
                        </a:ln>
                        <a:solidFill>
                          <a:schemeClr val="hlink"/>
                        </a:solidFill>
                        <a:effectLst>
                          <a:outerShdw blurRad="38100" dist="38100" dir="2700000" algn="tl">
                            <a:srgbClr val="000000"/>
                          </a:outerShdw>
                        </a:effectLst>
                        <a:latin typeface="Times New Roman" charset="0"/>
                        <a:ea typeface="ＭＳ Ｐゴシック" charset="0"/>
                        <a:cs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588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Conservation mostly understood as sustainable production to sustain </a:t>
                      </a:r>
                      <a:r>
                        <a:rPr kumimoji="0" lang="en-GB" sz="1800" b="0" i="0" u="none" strike="noStrike" cap="none" normalizeH="0" baseline="0" dirty="0" smtClean="0">
                          <a:ln>
                            <a:noFill/>
                          </a:ln>
                          <a:solidFill>
                            <a:schemeClr val="hlink"/>
                          </a:solidFill>
                          <a:effectLst>
                            <a:outerShdw blurRad="38100" dist="38100" dir="2700000" algn="tl">
                              <a:srgbClr val="000000"/>
                            </a:outerShdw>
                          </a:effectLst>
                          <a:latin typeface="Times New Roman" charset="0"/>
                          <a:ea typeface="ＭＳ Ｐゴシック" charset="0"/>
                          <a:cs typeface="Times New Roman" charset="0"/>
                        </a:rPr>
                        <a:t>livelihoods &amp; habitats, </a:t>
                      </a:r>
                      <a:r>
                        <a:rPr kumimoji="0" lang="en-GB" sz="1800" b="0" i="0" u="none" strike="noStrike" cap="none" normalizeH="0" baseline="0" dirty="0" smtClean="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or </a:t>
                      </a:r>
                      <a:r>
                        <a:rPr kumimoji="0" lang="en-GB" sz="1800" b="0" i="0" u="none" strike="noStrike" cap="none" normalizeH="0" baseline="0" dirty="0" smtClean="0">
                          <a:ln>
                            <a:noFill/>
                          </a:ln>
                          <a:solidFill>
                            <a:schemeClr val="hlink"/>
                          </a:solidFill>
                          <a:effectLst>
                            <a:outerShdw blurRad="38100" dist="38100" dir="2700000" algn="tl">
                              <a:srgbClr val="000000"/>
                            </a:outerShdw>
                          </a:effectLst>
                          <a:latin typeface="Times New Roman" charset="0"/>
                          <a:ea typeface="ＭＳ Ｐゴシック" charset="0"/>
                          <a:cs typeface="Times New Roman" charset="0"/>
                        </a:rPr>
                        <a:t>cultural importance</a:t>
                      </a:r>
                      <a:endParaRPr kumimoji="0" lang="en-GB" sz="1800" b="0" i="0" u="none" strike="noStrike" cap="none" normalizeH="0" baseline="0" dirty="0">
                        <a:ln>
                          <a:noFill/>
                        </a:ln>
                        <a:solidFill>
                          <a:schemeClr val="hlink"/>
                        </a:solidFill>
                        <a:effectLst>
                          <a:outerShdw blurRad="38100" dist="38100" dir="2700000" algn="tl">
                            <a:srgbClr val="000000"/>
                          </a:outerShdw>
                        </a:effectLst>
                        <a:latin typeface="Times New Roman" charset="0"/>
                        <a:ea typeface="ＭＳ Ｐゴシック" charset="0"/>
                        <a:cs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Conservation as preservation of </a:t>
                      </a:r>
                      <a:r>
                        <a:rPr kumimoji="0" lang="en-GB" sz="1800" b="0" i="0" u="none" strike="noStrike" cap="none" normalizeH="0" baseline="0" dirty="0">
                          <a:ln>
                            <a:noFill/>
                          </a:ln>
                          <a:solidFill>
                            <a:schemeClr val="hlink"/>
                          </a:solidFill>
                          <a:effectLst>
                            <a:outerShdw blurRad="38100" dist="38100" dir="2700000" algn="tl">
                              <a:srgbClr val="000000"/>
                            </a:outerShdw>
                          </a:effectLst>
                          <a:latin typeface="Times New Roman" charset="0"/>
                          <a:ea typeface="ＭＳ Ｐゴシック" charset="0"/>
                          <a:cs typeface="Times New Roman" charset="0"/>
                        </a:rPr>
                        <a:t>biodiversity</a:t>
                      </a:r>
                      <a:r>
                        <a:rPr kumimoji="0" lang="en-GB" sz="1800" b="0" i="0" u="none" strike="noStrike" cap="none" normalizeH="0" baseline="0" dirty="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 and maintenance of ecosystems for </a:t>
                      </a:r>
                      <a:r>
                        <a:rPr kumimoji="0" lang="en-GB" sz="1800" b="0" i="0" u="none" strike="noStrike" cap="none" normalizeH="0" baseline="0" dirty="0">
                          <a:ln>
                            <a:noFill/>
                          </a:ln>
                          <a:solidFill>
                            <a:schemeClr val="hlink"/>
                          </a:solidFill>
                          <a:effectLst>
                            <a:outerShdw blurRad="38100" dist="38100" dir="2700000" algn="tl">
                              <a:srgbClr val="000000"/>
                            </a:outerShdw>
                          </a:effectLst>
                          <a:latin typeface="Times New Roman" charset="0"/>
                          <a:ea typeface="ＭＳ Ｐゴシック" charset="0"/>
                          <a:cs typeface="Times New Roman" charset="0"/>
                        </a:rPr>
                        <a:t>recreational, aesthetic, scientific</a:t>
                      </a:r>
                      <a:r>
                        <a:rPr kumimoji="0" lang="en-GB" sz="1800" b="0" i="0" u="none" strike="noStrike" cap="none" normalizeH="0" baseline="0" dirty="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 </a:t>
                      </a:r>
                      <a:r>
                        <a:rPr kumimoji="0" lang="en-GB" sz="1800" b="0" i="0" u="none" strike="noStrike" cap="none" normalizeH="0" baseline="0" dirty="0">
                          <a:ln>
                            <a:noFill/>
                          </a:ln>
                          <a:solidFill>
                            <a:schemeClr val="hlink"/>
                          </a:solidFill>
                          <a:effectLst>
                            <a:outerShdw blurRad="38100" dist="38100" dir="2700000" algn="tl">
                              <a:srgbClr val="000000"/>
                            </a:outerShdw>
                          </a:effectLst>
                          <a:latin typeface="Times New Roman" charset="0"/>
                          <a:ea typeface="ＭＳ Ｐゴシック" charset="0"/>
                          <a:cs typeface="Times New Roman" charset="0"/>
                        </a:rPr>
                        <a:t>&amp; economic </a:t>
                      </a:r>
                      <a:r>
                        <a:rPr kumimoji="0" lang="en-GB" sz="1800" b="0" i="0" u="none" strike="noStrike" cap="none" normalizeH="0" baseline="0" dirty="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purposes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02555814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45" name="Group 45"/>
          <p:cNvGraphicFramePr>
            <a:graphicFrameLocks noGrp="1"/>
          </p:cNvGraphicFramePr>
          <p:nvPr>
            <p:ph idx="4294967295"/>
            <p:extLst>
              <p:ext uri="{D42A27DB-BD31-4B8C-83A1-F6EECF244321}">
                <p14:modId xmlns:p14="http://schemas.microsoft.com/office/powerpoint/2010/main" val="970833215"/>
              </p:ext>
            </p:extLst>
          </p:nvPr>
        </p:nvGraphicFramePr>
        <p:xfrm>
          <a:off x="107950" y="79375"/>
          <a:ext cx="9036050" cy="7379970"/>
        </p:xfrm>
        <a:graphic>
          <a:graphicData uri="http://schemas.openxmlformats.org/drawingml/2006/table">
            <a:tbl>
              <a:tblPr/>
              <a:tblGrid>
                <a:gridCol w="4248150"/>
                <a:gridCol w="4787900"/>
              </a:tblGrid>
              <a:tr h="4841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1" u="none" strike="noStrike" cap="none" normalizeH="0" baseline="0" dirty="0" smtClean="0">
                          <a:ln>
                            <a:noFill/>
                          </a:ln>
                          <a:solidFill>
                            <a:schemeClr val="hlink"/>
                          </a:solidFill>
                          <a:effectLst>
                            <a:outerShdw blurRad="38100" dist="38100" dir="2700000" algn="tl">
                              <a:srgbClr val="000000"/>
                            </a:outerShdw>
                          </a:effectLst>
                          <a:latin typeface="Times New Roman" charset="0"/>
                          <a:ea typeface="ＭＳ Ｐゴシック" charset="0"/>
                          <a:cs typeface="Times New Roman" charset="0"/>
                        </a:rPr>
                        <a:t>Traditional </a:t>
                      </a:r>
                      <a:r>
                        <a:rPr kumimoji="0" lang="en-GB" sz="2400" b="1" i="1" u="none" strike="noStrike" cap="none" normalizeH="0" baseline="0" dirty="0">
                          <a:ln>
                            <a:noFill/>
                          </a:ln>
                          <a:solidFill>
                            <a:schemeClr val="hlink"/>
                          </a:solidFill>
                          <a:effectLst>
                            <a:outerShdw blurRad="38100" dist="38100" dir="2700000" algn="tl">
                              <a:srgbClr val="000000"/>
                            </a:outerShdw>
                          </a:effectLst>
                          <a:latin typeface="Times New Roman" charset="0"/>
                          <a:ea typeface="ＭＳ Ｐゴシック" charset="0"/>
                          <a:cs typeface="Times New Roman" charset="0"/>
                        </a:rPr>
                        <a:t>systems</a:t>
                      </a:r>
                      <a:endParaRPr kumimoji="0" lang="en-GB" sz="3600" b="0" i="0" u="none" strike="noStrike" cap="none" normalizeH="0" baseline="0" dirty="0">
                        <a:ln>
                          <a:noFill/>
                        </a:ln>
                        <a:solidFill>
                          <a:schemeClr val="hlink"/>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1" u="none" strike="noStrike" cap="none" normalizeH="0" baseline="0">
                          <a:ln>
                            <a:noFill/>
                          </a:ln>
                          <a:solidFill>
                            <a:schemeClr val="hlink"/>
                          </a:solidFill>
                          <a:effectLst>
                            <a:outerShdw blurRad="38100" dist="38100" dir="2700000" algn="tl">
                              <a:srgbClr val="000000"/>
                            </a:outerShdw>
                          </a:effectLst>
                          <a:latin typeface="Times New Roman" charset="0"/>
                          <a:ea typeface="ＭＳ Ｐゴシック" charset="0"/>
                          <a:cs typeface="Times New Roman" charset="0"/>
                        </a:rPr>
                        <a:t>Agro-industrial-market system</a:t>
                      </a:r>
                      <a:endParaRPr kumimoji="0" lang="en-GB" sz="3600" b="0" i="0" u="none" strike="noStrike" cap="none" normalizeH="0" baseline="0">
                        <a:ln>
                          <a:noFill/>
                        </a:ln>
                        <a:solidFill>
                          <a:schemeClr val="hlink"/>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30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Pervasive </a:t>
                      </a:r>
                      <a:r>
                        <a:rPr kumimoji="0" lang="en-GB" sz="1800" b="0" i="0" u="none" strike="noStrike" cap="none" normalizeH="0" baseline="0">
                          <a:ln>
                            <a:noFill/>
                          </a:ln>
                          <a:solidFill>
                            <a:srgbClr val="FFCC66"/>
                          </a:solidFill>
                          <a:effectLst>
                            <a:outerShdw blurRad="38100" dist="38100" dir="2700000" algn="tl">
                              <a:srgbClr val="000000"/>
                            </a:outerShdw>
                          </a:effectLst>
                          <a:latin typeface="Times New Roman" charset="0"/>
                          <a:ea typeface="ＭＳ Ｐゴシック" charset="0"/>
                          <a:cs typeface="Times New Roman" charset="0"/>
                        </a:rPr>
                        <a:t>social differentiation and hierarchies </a:t>
                      </a:r>
                      <a:r>
                        <a:rPr kumimoji="0" lang="en-GB" sz="1800" b="0"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(gender, class, caste, religious) often leading to inequities and exploitation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Explicit emphasis on social equality/ </a:t>
                      </a:r>
                      <a:r>
                        <a:rPr kumimoji="0" lang="en-GB" sz="1800" b="0" i="0" u="none" strike="noStrike" cap="none" normalizeH="0" baseline="0" dirty="0">
                          <a:ln>
                            <a:noFill/>
                          </a:ln>
                          <a:solidFill>
                            <a:srgbClr val="FFCC66"/>
                          </a:solidFill>
                          <a:effectLst>
                            <a:outerShdw blurRad="38100" dist="38100" dir="2700000" algn="tl">
                              <a:srgbClr val="000000"/>
                            </a:outerShdw>
                          </a:effectLst>
                          <a:latin typeface="Times New Roman" charset="0"/>
                          <a:ea typeface="ＭＳ Ｐゴシック" charset="0"/>
                          <a:cs typeface="Times New Roman" charset="0"/>
                        </a:rPr>
                        <a:t>egalitarianism</a:t>
                      </a:r>
                      <a:r>
                        <a:rPr kumimoji="0" lang="en-GB" sz="1800" b="0" i="0" u="none" strike="noStrike" cap="none" normalizeH="0" baseline="0" dirty="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 and </a:t>
                      </a:r>
                      <a:r>
                        <a:rPr kumimoji="0" lang="en-GB" sz="1800" b="0" i="0" u="none" strike="noStrike" cap="none" normalizeH="0" baseline="0" dirty="0" smtClean="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equity (in theory)  </a:t>
                      </a:r>
                      <a:endParaRPr kumimoji="0" lang="en-GB" sz="1800" b="0" i="0" u="none" strike="noStrike" cap="none" normalizeH="0" baseline="0" dirty="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62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Could be feudal/ royal/ </a:t>
                      </a:r>
                      <a:r>
                        <a:rPr kumimoji="0" lang="en-GB" sz="1800" b="0" i="0" u="none" strike="noStrike" cap="none" normalizeH="0" baseline="0">
                          <a:ln>
                            <a:noFill/>
                          </a:ln>
                          <a:solidFill>
                            <a:srgbClr val="FFCC66"/>
                          </a:solidFill>
                          <a:effectLst>
                            <a:outerShdw blurRad="38100" dist="38100" dir="2700000" algn="tl">
                              <a:srgbClr val="000000"/>
                            </a:outerShdw>
                          </a:effectLst>
                          <a:latin typeface="Times New Roman" charset="0"/>
                          <a:ea typeface="ＭＳ Ｐゴシック" charset="0"/>
                          <a:cs typeface="Times New Roman" charset="0"/>
                        </a:rPr>
                        <a:t>elite-dominated</a:t>
                      </a:r>
                      <a:r>
                        <a:rPr kumimoji="0" lang="en-GB" sz="1800" b="0"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 and religion is often directly connected with political power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Generally in favour of </a:t>
                      </a:r>
                      <a:r>
                        <a:rPr kumimoji="0" lang="en-GB" sz="1800" b="0" i="0" u="none" strike="noStrike" cap="none" normalizeH="0" baseline="0" dirty="0">
                          <a:ln>
                            <a:noFill/>
                          </a:ln>
                          <a:solidFill>
                            <a:srgbClr val="FFCC66"/>
                          </a:solidFill>
                          <a:effectLst>
                            <a:outerShdw blurRad="38100" dist="38100" dir="2700000" algn="tl">
                              <a:srgbClr val="000000"/>
                            </a:outerShdw>
                          </a:effectLst>
                          <a:latin typeface="Times New Roman" charset="0"/>
                          <a:ea typeface="ＭＳ Ｐゴシック" charset="0"/>
                          <a:cs typeface="Times New Roman" charset="0"/>
                        </a:rPr>
                        <a:t>democratic</a:t>
                      </a:r>
                      <a:r>
                        <a:rPr kumimoji="0" lang="en-GB" sz="1800" b="0" i="0" u="none" strike="noStrike" cap="none" normalizeH="0" baseline="0" dirty="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 governments (although still elite-dominated</a:t>
                      </a:r>
                      <a:r>
                        <a:rPr kumimoji="0" lang="en-GB" sz="1800" b="0" i="0" u="none" strike="noStrike" cap="none" normalizeH="0" baseline="0" dirty="0" smtClean="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 religion nominally </a:t>
                      </a:r>
                      <a:r>
                        <a:rPr kumimoji="0" lang="en-GB" sz="1800" b="0" i="0" u="none" strike="noStrike" cap="none" normalizeH="0" baseline="0" dirty="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separated from political power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223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Important knowledge gaps regarding biodiversity (e.g. micro-organisms</a:t>
                      </a:r>
                      <a:r>
                        <a:rPr kumimoji="0" lang="en-GB" sz="1800" b="0" i="0" u="none" strike="noStrike" cap="none" normalizeH="0" baseline="0" dirty="0" smtClean="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 but generally holistic ways of knowing </a:t>
                      </a:r>
                      <a:endParaRPr kumimoji="0" lang="en-GB" sz="1800" b="0" i="0" u="none" strike="noStrike" cap="none" normalizeH="0" baseline="0" dirty="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Knowledge pushed to explore all dimensions of biodiversity through innovative methods and </a:t>
                      </a:r>
                      <a:r>
                        <a:rPr kumimoji="0" lang="en-GB" sz="1800" b="0" i="0" u="none" strike="noStrike" cap="none" normalizeH="0" baseline="0" dirty="0" smtClean="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techniques, but limited to ‘rational’ ways of knowing</a:t>
                      </a:r>
                      <a:endParaRPr kumimoji="0" lang="en-GB" sz="1800" b="0" i="0" u="none" strike="noStrike" cap="none" normalizeH="0" baseline="0" dirty="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38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Generally not oriented towards active restoration (different from regeneration)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rPr>
                        <a:t>Restoration as major scientific endeavour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207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2231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hlink"/>
                        </a:solidFill>
                        <a:effectLst>
                          <a:outerShdw blurRad="38100" dist="38100" dir="2700000" algn="tl">
                            <a:srgbClr val="000000"/>
                          </a:outerShdw>
                        </a:effectLst>
                        <a:latin typeface="Times New Roman" charset="0"/>
                        <a:ea typeface="ＭＳ Ｐゴシック" charset="0"/>
                        <a:cs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69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hlink"/>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hlink"/>
                        </a:solidFill>
                        <a:effectLst>
                          <a:outerShdw blurRad="38100" dist="38100" dir="2700000" algn="tl">
                            <a:srgbClr val="000000"/>
                          </a:outerShdw>
                        </a:effectLst>
                        <a:latin typeface="Times New Roman" charset="0"/>
                        <a:ea typeface="ＭＳ Ｐゴシック" charset="0"/>
                        <a:cs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11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hlink"/>
                        </a:solidFill>
                        <a:effectLst>
                          <a:outerShdw blurRad="38100" dist="38100" dir="2700000" algn="tl">
                            <a:srgbClr val="000000"/>
                          </a:outerShdw>
                        </a:effectLst>
                        <a:latin typeface="Times New Roman" charset="0"/>
                        <a:ea typeface="ＭＳ Ｐゴシック" charset="0"/>
                        <a:cs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outerShdw blurRad="38100" dist="38100" dir="2700000" algn="tl">
                            <a:srgbClr val="000000"/>
                          </a:outerShdw>
                        </a:effectLst>
                        <a:latin typeface="Times New Roman" charset="0"/>
                        <a:ea typeface="ＭＳ Ｐゴシック" charset="0"/>
                        <a:cs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401367802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body" sz="half" idx="1"/>
          </p:nvPr>
        </p:nvSpPr>
        <p:spPr>
          <a:xfrm>
            <a:off x="4724400" y="0"/>
            <a:ext cx="4419600" cy="6858000"/>
          </a:xfrm>
        </p:spPr>
        <p:txBody>
          <a:bodyPr/>
          <a:lstStyle/>
          <a:p>
            <a:pPr eaLnBrk="1" hangingPunct="1">
              <a:spcBef>
                <a:spcPct val="50000"/>
              </a:spcBef>
            </a:pPr>
            <a:r>
              <a:rPr lang="en-US" sz="2400" dirty="0">
                <a:solidFill>
                  <a:schemeClr val="hlink"/>
                </a:solidFill>
                <a:latin typeface="Tahoma" charset="0"/>
                <a:cs typeface="Arial" charset="0"/>
              </a:rPr>
              <a:t>Economic development</a:t>
            </a:r>
            <a:r>
              <a:rPr lang="en-US" sz="2000" dirty="0">
                <a:latin typeface="Tahoma" charset="0"/>
                <a:cs typeface="Arial" charset="0"/>
              </a:rPr>
              <a:t> has greatly increased the production and consumption of goods by part of humanity </a:t>
            </a:r>
          </a:p>
          <a:p>
            <a:pPr eaLnBrk="1" hangingPunct="1">
              <a:spcBef>
                <a:spcPct val="50000"/>
              </a:spcBef>
            </a:pPr>
            <a:r>
              <a:rPr lang="en-US" sz="2400" dirty="0">
                <a:solidFill>
                  <a:schemeClr val="hlink"/>
                </a:solidFill>
                <a:latin typeface="Tahoma" charset="0"/>
                <a:cs typeface="Arial" charset="0"/>
              </a:rPr>
              <a:t>Population</a:t>
            </a:r>
            <a:r>
              <a:rPr lang="en-US" sz="2400" dirty="0">
                <a:latin typeface="Tahoma" charset="0"/>
                <a:cs typeface="Arial" charset="0"/>
              </a:rPr>
              <a:t> </a:t>
            </a:r>
            <a:r>
              <a:rPr lang="en-US" sz="2400" dirty="0" smtClean="0">
                <a:solidFill>
                  <a:schemeClr val="hlink"/>
                </a:solidFill>
                <a:latin typeface="Tahoma" charset="0"/>
                <a:cs typeface="Arial" charset="0"/>
              </a:rPr>
              <a:t>dynamics</a:t>
            </a:r>
            <a:r>
              <a:rPr lang="en-US" sz="2000" dirty="0" smtClean="0">
                <a:latin typeface="Tahoma" charset="0"/>
                <a:cs typeface="Arial" charset="0"/>
              </a:rPr>
              <a:t>: </a:t>
            </a:r>
            <a:r>
              <a:rPr lang="en-US" sz="2000" dirty="0">
                <a:latin typeface="Tahoma" charset="0"/>
                <a:cs typeface="Arial" charset="0"/>
              </a:rPr>
              <a:t>growth, migration, urbanization…</a:t>
            </a:r>
          </a:p>
          <a:p>
            <a:pPr eaLnBrk="1" hangingPunct="1">
              <a:spcBef>
                <a:spcPct val="50000"/>
              </a:spcBef>
            </a:pPr>
            <a:r>
              <a:rPr lang="en-US" sz="2400" dirty="0">
                <a:solidFill>
                  <a:srgbClr val="FFCC66"/>
                </a:solidFill>
                <a:latin typeface="Tahoma" charset="0"/>
                <a:cs typeface="Arial" charset="0"/>
              </a:rPr>
              <a:t>Communication, networking, exchanges</a:t>
            </a:r>
            <a:r>
              <a:rPr lang="en-US" sz="2000" dirty="0">
                <a:latin typeface="Tahoma" charset="0"/>
                <a:cs typeface="Arial" charset="0"/>
              </a:rPr>
              <a:t> among peoples and cultures have increased exponentially… </a:t>
            </a:r>
          </a:p>
          <a:p>
            <a:pPr eaLnBrk="1" hangingPunct="1">
              <a:spcBef>
                <a:spcPct val="50000"/>
              </a:spcBef>
            </a:pPr>
            <a:r>
              <a:rPr lang="en-US" sz="2000" dirty="0" smtClean="0">
                <a:latin typeface="Tahoma" charset="0"/>
                <a:cs typeface="Arial" charset="0"/>
              </a:rPr>
              <a:t>Inequalities (especially in </a:t>
            </a:r>
            <a:r>
              <a:rPr lang="en-US" sz="2000" dirty="0">
                <a:latin typeface="Tahoma" charset="0"/>
                <a:cs typeface="Arial" charset="0"/>
              </a:rPr>
              <a:t>economic </a:t>
            </a:r>
            <a:r>
              <a:rPr lang="en-US" sz="2000" dirty="0" smtClean="0">
                <a:latin typeface="Tahoma" charset="0"/>
                <a:cs typeface="Arial" charset="0"/>
              </a:rPr>
              <a:t>terms</a:t>
            </a:r>
            <a:r>
              <a:rPr lang="en-US" sz="2000" dirty="0">
                <a:latin typeface="Tahoma" charset="0"/>
                <a:cs typeface="Arial" charset="0"/>
              </a:rPr>
              <a:t>) </a:t>
            </a:r>
            <a:r>
              <a:rPr lang="en-US" sz="2000" dirty="0" smtClean="0">
                <a:latin typeface="Tahoma" charset="0"/>
                <a:cs typeface="Arial" charset="0"/>
              </a:rPr>
              <a:t>have enormously </a:t>
            </a:r>
            <a:r>
              <a:rPr lang="en-US" sz="2400" dirty="0" smtClean="0">
                <a:solidFill>
                  <a:schemeClr val="hlink"/>
                </a:solidFill>
                <a:latin typeface="Tahoma" charset="0"/>
                <a:cs typeface="Arial" charset="0"/>
              </a:rPr>
              <a:t>increased</a:t>
            </a:r>
          </a:p>
          <a:p>
            <a:pPr eaLnBrk="1" hangingPunct="1">
              <a:spcBef>
                <a:spcPct val="50000"/>
              </a:spcBef>
            </a:pPr>
            <a:endParaRPr lang="en-US" sz="2400" dirty="0">
              <a:solidFill>
                <a:schemeClr val="hlink"/>
              </a:solidFill>
              <a:latin typeface="Tahoma" charset="0"/>
              <a:cs typeface="Arial" charset="0"/>
            </a:endParaRPr>
          </a:p>
          <a:p>
            <a:pPr eaLnBrk="1" hangingPunct="1">
              <a:spcBef>
                <a:spcPct val="50000"/>
              </a:spcBef>
            </a:pPr>
            <a:r>
              <a:rPr lang="en-US" sz="2400" dirty="0" smtClean="0">
                <a:solidFill>
                  <a:schemeClr val="hlink"/>
                </a:solidFill>
                <a:latin typeface="Tahoma" charset="0"/>
                <a:cs typeface="Arial" charset="0"/>
              </a:rPr>
              <a:t>Significant biodiversity loss, pollution, climate crisis </a:t>
            </a:r>
            <a:r>
              <a:rPr lang="mr-IN" sz="2400" dirty="0" smtClean="0">
                <a:solidFill>
                  <a:schemeClr val="hlink"/>
                </a:solidFill>
                <a:latin typeface="Tahoma" charset="0"/>
                <a:cs typeface="Arial" charset="0"/>
              </a:rPr>
              <a:t>…</a:t>
            </a:r>
            <a:endParaRPr lang="en-US" sz="2000" dirty="0">
              <a:latin typeface="Tahoma" charset="0"/>
              <a:cs typeface="Arial" charset="0"/>
            </a:endParaRPr>
          </a:p>
          <a:p>
            <a:pPr lvl="1" algn="r" eaLnBrk="1" hangingPunct="1">
              <a:spcBef>
                <a:spcPct val="50000"/>
              </a:spcBef>
              <a:buFontTx/>
              <a:buNone/>
            </a:pPr>
            <a:endParaRPr lang="en-US" sz="1600" dirty="0">
              <a:latin typeface="Tahoma" charset="0"/>
              <a:cs typeface="Arial" charset="0"/>
            </a:endParaRPr>
          </a:p>
          <a:p>
            <a:pPr eaLnBrk="1" hangingPunct="1">
              <a:spcBef>
                <a:spcPct val="50000"/>
              </a:spcBef>
            </a:pPr>
            <a:endParaRPr lang="en-US" sz="2000" dirty="0">
              <a:latin typeface="Tahoma" charset="0"/>
              <a:cs typeface="Arial" charset="0"/>
            </a:endParaRPr>
          </a:p>
        </p:txBody>
      </p:sp>
      <p:pic>
        <p:nvPicPr>
          <p:cNvPr id="15363" name="Picture 3" descr="105-0546_IM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28600" y="1295400"/>
            <a:ext cx="4083050" cy="5445125"/>
          </a:xfrm>
          <a:noFill/>
          <a:extLst>
            <a:ext uri="{909E8E84-426E-40dd-AFC4-6F175D3DCCD1}">
              <a14:hiddenFill xmlns:a14="http://schemas.microsoft.com/office/drawing/2010/main">
                <a:solidFill>
                  <a:srgbClr val="FFFFFF"/>
                </a:solidFill>
              </a14:hiddenFill>
            </a:ext>
          </a:extLst>
        </p:spPr>
      </p:pic>
      <p:sp>
        <p:nvSpPr>
          <p:cNvPr id="120836" name="Rectangle 4"/>
          <p:cNvSpPr>
            <a:spLocks noChangeArrowheads="1"/>
          </p:cNvSpPr>
          <p:nvPr/>
        </p:nvSpPr>
        <p:spPr bwMode="auto">
          <a:xfrm>
            <a:off x="-180975" y="44450"/>
            <a:ext cx="5040313" cy="1584325"/>
          </a:xfrm>
          <a:prstGeom prst="rect">
            <a:avLst/>
          </a:prstGeom>
          <a:noFill/>
          <a:ln w="9525" algn="ctr">
            <a:noFill/>
            <a:miter lim="800000"/>
            <a:headEnd/>
            <a:tailEnd/>
          </a:ln>
          <a:effectLst/>
        </p:spPr>
        <p:txBody>
          <a:bodyPr/>
          <a:lstStyle/>
          <a:p>
            <a:pPr marL="342900" indent="-342900">
              <a:spcBef>
                <a:spcPct val="50000"/>
              </a:spcBef>
              <a:buClr>
                <a:schemeClr val="hlink"/>
              </a:buClr>
              <a:buSzPct val="80000"/>
              <a:buFont typeface="Wingdings" charset="0"/>
              <a:buNone/>
            </a:pPr>
            <a:r>
              <a:rPr lang="en-GB" sz="2400">
                <a:solidFill>
                  <a:schemeClr val="tx2"/>
                </a:solidFill>
                <a:effectLst>
                  <a:outerShdw blurRad="38100" dist="38100" dir="2700000" algn="tl">
                    <a:srgbClr val="000000"/>
                  </a:outerShdw>
                </a:effectLst>
              </a:rPr>
              <a:t>	</a:t>
            </a:r>
            <a:r>
              <a:rPr lang="en-GB" sz="2400">
                <a:effectLst>
                  <a:outerShdw blurRad="38100" dist="38100" dir="2700000" algn="tl">
                    <a:srgbClr val="000000"/>
                  </a:outerShdw>
                </a:effectLst>
              </a:rPr>
              <a:t>This change has been paralleled by other socio-economic and ecological phenomena.</a:t>
            </a:r>
          </a:p>
        </p:txBody>
      </p:sp>
    </p:spTree>
    <p:extLst>
      <p:ext uri="{BB962C8B-B14F-4D97-AF65-F5344CB8AC3E}">
        <p14:creationId xmlns:p14="http://schemas.microsoft.com/office/powerpoint/2010/main" val="270197887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body" idx="1"/>
          </p:nvPr>
        </p:nvSpPr>
        <p:spPr>
          <a:xfrm>
            <a:off x="0" y="115888"/>
            <a:ext cx="9144000" cy="3673475"/>
          </a:xfrm>
        </p:spPr>
        <p:txBody>
          <a:bodyPr/>
          <a:lstStyle/>
          <a:p>
            <a:pPr eaLnBrk="1" hangingPunct="1">
              <a:lnSpc>
                <a:spcPct val="90000"/>
              </a:lnSpc>
              <a:spcBef>
                <a:spcPct val="50000"/>
              </a:spcBef>
            </a:pPr>
            <a:r>
              <a:rPr lang="en-GB" sz="2800" dirty="0">
                <a:latin typeface="Tahoma" charset="0"/>
                <a:cs typeface="Arial" charset="0"/>
              </a:rPr>
              <a:t>However…</a:t>
            </a:r>
          </a:p>
          <a:p>
            <a:pPr lvl="1" eaLnBrk="1" hangingPunct="1">
              <a:lnSpc>
                <a:spcPct val="90000"/>
              </a:lnSpc>
              <a:spcBef>
                <a:spcPct val="50000"/>
              </a:spcBef>
            </a:pPr>
            <a:r>
              <a:rPr lang="en-GB" sz="2400" dirty="0">
                <a:latin typeface="Tahoma" charset="0"/>
                <a:cs typeface="Arial" charset="0"/>
              </a:rPr>
              <a:t>The </a:t>
            </a:r>
            <a:r>
              <a:rPr lang="ja-JP" altLang="en-GB" sz="2400" dirty="0">
                <a:latin typeface="Tahoma" charset="0"/>
                <a:cs typeface="Arial" charset="0"/>
              </a:rPr>
              <a:t>“</a:t>
            </a:r>
            <a:r>
              <a:rPr lang="en-GB" sz="2400" dirty="0">
                <a:solidFill>
                  <a:schemeClr val="hlink"/>
                </a:solidFill>
                <a:latin typeface="Tahoma" charset="0"/>
                <a:cs typeface="Arial" charset="0"/>
              </a:rPr>
              <a:t>historical shift</a:t>
            </a:r>
            <a:r>
              <a:rPr lang="ja-JP" altLang="en-GB" sz="2400" dirty="0">
                <a:latin typeface="Tahoma" charset="0"/>
                <a:cs typeface="Arial" charset="0"/>
              </a:rPr>
              <a:t>”</a:t>
            </a:r>
            <a:r>
              <a:rPr lang="en-GB" sz="2400" dirty="0">
                <a:latin typeface="Tahoma" charset="0"/>
                <a:cs typeface="Arial" charset="0"/>
              </a:rPr>
              <a:t> from traditional management systems to </a:t>
            </a:r>
            <a:r>
              <a:rPr lang="en-GB" sz="2400" dirty="0" smtClean="0">
                <a:latin typeface="Tahoma" charset="0"/>
                <a:cs typeface="Arial" charset="0"/>
              </a:rPr>
              <a:t>global </a:t>
            </a:r>
            <a:r>
              <a:rPr lang="en-GB" sz="2400" dirty="0">
                <a:latin typeface="Tahoma" charset="0"/>
                <a:cs typeface="Arial" charset="0"/>
              </a:rPr>
              <a:t>agro-industrial market system is </a:t>
            </a:r>
            <a:r>
              <a:rPr lang="en-GB" sz="2400" dirty="0">
                <a:solidFill>
                  <a:schemeClr val="hlink"/>
                </a:solidFill>
                <a:latin typeface="Tahoma" charset="0"/>
                <a:cs typeface="Arial" charset="0"/>
              </a:rPr>
              <a:t>very </a:t>
            </a:r>
            <a:r>
              <a:rPr lang="en-GB" sz="2400" dirty="0" smtClean="0">
                <a:solidFill>
                  <a:schemeClr val="hlink"/>
                </a:solidFill>
                <a:latin typeface="Tahoma" charset="0"/>
                <a:cs typeface="Arial" charset="0"/>
              </a:rPr>
              <a:t>incomplete</a:t>
            </a:r>
            <a:r>
              <a:rPr lang="en-GB" sz="2400" dirty="0" smtClean="0">
                <a:latin typeface="Tahoma" charset="0"/>
                <a:cs typeface="Arial" charset="0"/>
              </a:rPr>
              <a:t> and will </a:t>
            </a:r>
            <a:r>
              <a:rPr lang="en-GB" sz="2400" dirty="0">
                <a:solidFill>
                  <a:schemeClr val="hlink"/>
                </a:solidFill>
                <a:latin typeface="Tahoma" charset="0"/>
                <a:cs typeface="Arial" charset="0"/>
              </a:rPr>
              <a:t>likely </a:t>
            </a:r>
            <a:r>
              <a:rPr lang="en-GB" sz="2400" dirty="0" smtClean="0">
                <a:solidFill>
                  <a:schemeClr val="hlink"/>
                </a:solidFill>
                <a:latin typeface="Tahoma" charset="0"/>
                <a:cs typeface="Arial" charset="0"/>
              </a:rPr>
              <a:t>will </a:t>
            </a:r>
            <a:r>
              <a:rPr lang="en-GB" sz="2400" dirty="0">
                <a:solidFill>
                  <a:schemeClr val="hlink"/>
                </a:solidFill>
                <a:latin typeface="Tahoma" charset="0"/>
                <a:cs typeface="Arial" charset="0"/>
              </a:rPr>
              <a:t>never </a:t>
            </a:r>
            <a:r>
              <a:rPr lang="en-GB" sz="2400" dirty="0" smtClean="0">
                <a:solidFill>
                  <a:schemeClr val="hlink"/>
                </a:solidFill>
                <a:latin typeface="Tahoma" charset="0"/>
                <a:cs typeface="Arial" charset="0"/>
              </a:rPr>
              <a:t>be complete</a:t>
            </a:r>
            <a:r>
              <a:rPr lang="en-GB" sz="2400" dirty="0" smtClean="0">
                <a:latin typeface="Tahoma" charset="0"/>
                <a:cs typeface="Arial" charset="0"/>
              </a:rPr>
              <a:t>!  </a:t>
            </a:r>
            <a:endParaRPr lang="en-GB" sz="2400" dirty="0">
              <a:latin typeface="Tahoma" charset="0"/>
              <a:cs typeface="Arial" charset="0"/>
            </a:endParaRPr>
          </a:p>
          <a:p>
            <a:pPr lvl="1" eaLnBrk="1" hangingPunct="1">
              <a:lnSpc>
                <a:spcPct val="90000"/>
              </a:lnSpc>
              <a:spcBef>
                <a:spcPct val="50000"/>
              </a:spcBef>
            </a:pPr>
            <a:r>
              <a:rPr lang="en-GB" sz="2400" dirty="0">
                <a:latin typeface="Tahoma" charset="0"/>
                <a:cs typeface="Arial" charset="0"/>
              </a:rPr>
              <a:t>In many countries— especially in the South, but also in the North</a:t>
            </a:r>
            <a:r>
              <a:rPr lang="en-GB" sz="2400" dirty="0" smtClean="0">
                <a:latin typeface="Tahoma" charset="0"/>
                <a:cs typeface="Arial" charset="0"/>
              </a:rPr>
              <a:t>—</a:t>
            </a:r>
            <a:r>
              <a:rPr lang="en-GB" sz="2400" dirty="0" smtClean="0">
                <a:solidFill>
                  <a:schemeClr val="hlink"/>
                </a:solidFill>
                <a:latin typeface="Tahoma" charset="0"/>
                <a:cs typeface="Arial" charset="0"/>
              </a:rPr>
              <a:t>some </a:t>
            </a:r>
            <a:r>
              <a:rPr lang="en-GB" sz="2400" dirty="0">
                <a:solidFill>
                  <a:schemeClr val="hlink"/>
                </a:solidFill>
                <a:latin typeface="Tahoma" charset="0"/>
                <a:cs typeface="Arial" charset="0"/>
              </a:rPr>
              <a:t>sort of</a:t>
            </a:r>
            <a:r>
              <a:rPr lang="en-GB" sz="2400" dirty="0">
                <a:latin typeface="Tahoma" charset="0"/>
                <a:cs typeface="Arial" charset="0"/>
              </a:rPr>
              <a:t> </a:t>
            </a:r>
            <a:r>
              <a:rPr lang="en-GB" dirty="0">
                <a:solidFill>
                  <a:schemeClr val="hlink"/>
                </a:solidFill>
                <a:latin typeface="Tahoma" charset="0"/>
                <a:cs typeface="Arial" charset="0"/>
              </a:rPr>
              <a:t>interface</a:t>
            </a:r>
            <a:r>
              <a:rPr lang="en-GB" sz="2400" dirty="0">
                <a:solidFill>
                  <a:schemeClr val="hlink"/>
                </a:solidFill>
                <a:latin typeface="Tahoma" charset="0"/>
                <a:cs typeface="Arial" charset="0"/>
              </a:rPr>
              <a:t> between </a:t>
            </a:r>
            <a:r>
              <a:rPr lang="en-GB" sz="2400" dirty="0">
                <a:latin typeface="Tahoma" charset="0"/>
                <a:cs typeface="Arial" charset="0"/>
              </a:rPr>
              <a:t>the two </a:t>
            </a:r>
            <a:r>
              <a:rPr lang="en-GB" sz="2400" dirty="0" smtClean="0">
                <a:latin typeface="Tahoma" charset="0"/>
                <a:cs typeface="Arial" charset="0"/>
              </a:rPr>
              <a:t>systems</a:t>
            </a:r>
          </a:p>
          <a:p>
            <a:pPr lvl="1" eaLnBrk="1" hangingPunct="1">
              <a:lnSpc>
                <a:spcPct val="90000"/>
              </a:lnSpc>
              <a:spcBef>
                <a:spcPct val="50000"/>
              </a:spcBef>
            </a:pPr>
            <a:r>
              <a:rPr lang="en-GB" sz="2400" dirty="0" smtClean="0">
                <a:latin typeface="Tahoma" charset="0"/>
                <a:cs typeface="Arial" charset="0"/>
              </a:rPr>
              <a:t>So, a major opportunity for transformation towards best of both worlds </a:t>
            </a:r>
            <a:r>
              <a:rPr lang="mr-IN" sz="2400" dirty="0" smtClean="0">
                <a:latin typeface="Tahoma" charset="0"/>
                <a:cs typeface="Arial" charset="0"/>
              </a:rPr>
              <a:t>…</a:t>
            </a:r>
            <a:endParaRPr lang="en-GB" sz="2400" dirty="0">
              <a:latin typeface="Tahoma" charset="0"/>
              <a:cs typeface="Arial" charset="0"/>
            </a:endParaRPr>
          </a:p>
        </p:txBody>
      </p:sp>
      <p:pic>
        <p:nvPicPr>
          <p:cNvPr id="18435" name="Picture 3" descr="MOUNT KIL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2863" y="3967163"/>
            <a:ext cx="5399087" cy="296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DSCN00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933825"/>
            <a:ext cx="407670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869824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300" b="0" i="0" u="none" strike="noStrike" cap="none" normalizeH="0" baseline="0">
            <a:ln>
              <a:noFill/>
            </a:ln>
            <a:solidFill>
              <a:srgbClr val="FFFFFF"/>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300" b="0" i="0" u="none" strike="noStrike" cap="none" normalizeH="0" baseline="0">
            <a:ln>
              <a:noFill/>
            </a:ln>
            <a:solidFill>
              <a:srgbClr val="FFFFFF"/>
            </a:solidFill>
            <a:effectLst/>
            <a:latin typeface="Arial" charset="0"/>
            <a:ea typeface="ＭＳ Ｐゴシック" charset="0"/>
            <a:cs typeface="Arial"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Beam</Template>
  <TotalTime>21942</TotalTime>
  <Words>3152</Words>
  <Application>Microsoft Macintosh PowerPoint</Application>
  <PresentationFormat>On-screen Show (4:3)</PresentationFormat>
  <Paragraphs>455</Paragraphs>
  <Slides>51</Slides>
  <Notes>45</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Beam</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Shifts in official conservation policy </vt:lpstr>
      <vt:lpstr>Beginnings of paradigm shifts:  2003 – 5th World Parks Congress (Durban, South Africa) 2004 – Convention on Biological Diversity: Programme of Work on Protected Areas (Kuala Lumpur, Malaysia)    Big shift: from ‘management’ to ‘governance’ </vt:lpstr>
      <vt:lpstr>PowerPoint Presentation</vt:lpstr>
      <vt:lpstr>What is “innovative” about governance of conservation in new paradigms?</vt:lpstr>
      <vt:lpstr>Quality: principles of “good governance”  related to the work of UN agencies and highlighted at the Vth World Parks Congress and beyond</vt:lpstr>
      <vt:lpstr>PowerPoint Presentation</vt:lpstr>
      <vt:lpstr>IUCN matrix of protected areas categories and governance types (2008 Guidelines)</vt:lpstr>
      <vt:lpstr>Indigenous peoples and local  community conserved territories and areas (ICCAs) </vt:lpstr>
      <vt:lpstr>PowerPoint Presentation</vt:lpstr>
      <vt:lpstr>PowerPoint Presentation</vt:lpstr>
      <vt:lpstr>PowerPoint Presentation</vt:lpstr>
      <vt:lpstr>Global diversity of ICCAs...</vt:lpstr>
      <vt:lpstr>PowerPoint Presentation</vt:lpstr>
      <vt:lpstr>PowerPoint Presentation</vt:lpstr>
      <vt:lpstr>PowerPoint Presentation</vt:lpstr>
      <vt:lpstr>Extent of ICCAs? </vt:lpstr>
      <vt:lpstr>PowerPoint Presentation</vt:lpstr>
      <vt:lpstr>What is the worldwide significance of ICCAs?</vt:lpstr>
      <vt:lpstr>ICCAs also  link ‘wild’ and ‘domesticated’ biodiversity, and associated cultures…providing resilience, adaptation, food sovereignty  </vt:lpstr>
      <vt:lpstr>ICCAs provide aesthetic &amp; community cohesion opportunities</vt:lpstr>
      <vt:lpstr>Strategic Plan for Biodiversity  2011-20 (Aichi Targets) adopted by CBD parties in 2010</vt:lpstr>
      <vt:lpstr>PowerPoint Presentation</vt:lpstr>
      <vt:lpstr>threats &amp; challenges</vt:lpstr>
      <vt:lpstr>threats &amp; challenges (contd.)</vt:lpstr>
      <vt:lpstr>CBD Programme of Work on PAs (PoWPA) commits countries to: </vt:lpstr>
      <vt:lpstr>How are countries faring in recognising and supporting ICCAs?     </vt:lpstr>
      <vt:lpstr>Study by  ICCA Consortium coordinated by  Kalpavriksh  Published by  CBD Secretariat</vt:lpstr>
      <vt:lpstr>Country case studies</vt:lpstr>
      <vt:lpstr>Three ways to legally recognise ICCAs (distinct or overlapping)</vt:lpstr>
      <vt:lpstr>Progress of legal recognition</vt:lpstr>
      <vt:lpstr>Challenges of legal recognition</vt:lpstr>
      <vt:lpstr>Non-legal recognition and support  (by govts / civil society)</vt:lpstr>
      <vt:lpstr>Challenges of non-legal recognition and support </vt:lpstr>
      <vt:lpstr>Strategic Plan for Biodiversity  2011-20 (Aichi Targets) adopted by CBD parties in 2010</vt:lpstr>
      <vt:lpstr>PowerPoint Presentation</vt:lpstr>
      <vt:lpstr>Guidance on OECMs</vt:lpstr>
      <vt:lpstr>ICCA timeline</vt:lpstr>
      <vt:lpstr>ICCA timeline (contd)</vt:lpstr>
      <vt:lpstr>ICCA timeline (contd)</vt:lpstr>
      <vt:lpstr>PowerPoint Presentation</vt:lpstr>
      <vt:lpstr>What is needed? </vt:lpstr>
      <vt:lpstr>    </vt:lpstr>
    </vt:vector>
  </TitlesOfParts>
  <Company>bibis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gbf</dc:creator>
  <cp:lastModifiedBy>Ashish Kothari</cp:lastModifiedBy>
  <cp:revision>415</cp:revision>
  <dcterms:created xsi:type="dcterms:W3CDTF">2004-08-02T08:44:14Z</dcterms:created>
  <dcterms:modified xsi:type="dcterms:W3CDTF">2017-07-12T07:19:43Z</dcterms:modified>
</cp:coreProperties>
</file>