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320" r:id="rId3"/>
    <p:sldId id="322" r:id="rId4"/>
    <p:sldId id="326" r:id="rId5"/>
    <p:sldId id="321" r:id="rId6"/>
    <p:sldId id="301" r:id="rId7"/>
    <p:sldId id="323" r:id="rId8"/>
    <p:sldId id="305" r:id="rId9"/>
    <p:sldId id="294" r:id="rId10"/>
    <p:sldId id="295" r:id="rId11"/>
    <p:sldId id="296" r:id="rId12"/>
    <p:sldId id="297" r:id="rId13"/>
    <p:sldId id="298" r:id="rId14"/>
    <p:sldId id="299" r:id="rId15"/>
    <p:sldId id="300" r:id="rId16"/>
    <p:sldId id="302" r:id="rId17"/>
    <p:sldId id="303" r:id="rId18"/>
    <p:sldId id="304" r:id="rId19"/>
    <p:sldId id="279" r:id="rId20"/>
    <p:sldId id="258" r:id="rId21"/>
    <p:sldId id="319" r:id="rId22"/>
    <p:sldId id="318" r:id="rId23"/>
    <p:sldId id="259" r:id="rId24"/>
    <p:sldId id="278" r:id="rId25"/>
    <p:sldId id="308" r:id="rId26"/>
    <p:sldId id="280" r:id="rId27"/>
    <p:sldId id="309" r:id="rId28"/>
    <p:sldId id="310" r:id="rId29"/>
    <p:sldId id="283" r:id="rId30"/>
    <p:sldId id="284" r:id="rId31"/>
    <p:sldId id="285" r:id="rId32"/>
    <p:sldId id="315" r:id="rId33"/>
    <p:sldId id="324" r:id="rId34"/>
    <p:sldId id="32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0" autoAdjust="0"/>
  </p:normalViewPr>
  <p:slideViewPr>
    <p:cSldViewPr snapToGrid="0" snapToObjects="1">
      <p:cViewPr varScale="1">
        <p:scale>
          <a:sx n="63" d="100"/>
          <a:sy n="63" d="100"/>
        </p:scale>
        <p:origin x="70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CEC09-FBB0-FA44-87A9-8796F57DB37B}" type="doc">
      <dgm:prSet loTypeId="urn:microsoft.com/office/officeart/2005/8/layout/process5" loCatId="" qsTypeId="urn:microsoft.com/office/officeart/2005/8/quickstyle/simple2" qsCatId="simple" csTypeId="urn:microsoft.com/office/officeart/2005/8/colors/accent2_2" csCatId="accent2" phldr="1"/>
      <dgm:spPr/>
      <dgm:t>
        <a:bodyPr/>
        <a:lstStyle/>
        <a:p>
          <a:endParaRPr lang="en-US"/>
        </a:p>
      </dgm:t>
    </dgm:pt>
    <dgm:pt modelId="{099A21D5-0CF3-FC44-A73E-98ACA6064251}">
      <dgm:prSet phldrT="[Text]"/>
      <dgm:spPr/>
      <dgm:t>
        <a:bodyPr/>
        <a:lstStyle/>
        <a:p>
          <a:r>
            <a:rPr lang="en-US" b="1" dirty="0"/>
            <a:t>2012-2014</a:t>
          </a:r>
          <a:r>
            <a:rPr lang="en-US" dirty="0"/>
            <a:t>: early ‘alerts’ for situations in Philippines, Italy, Tanzania, etc. and early ideas for “SAFE”</a:t>
          </a:r>
        </a:p>
      </dgm:t>
    </dgm:pt>
    <dgm:pt modelId="{4C1A5444-FE93-C84C-BC6E-1C6FFCEC670A}" type="parTrans" cxnId="{513705B5-CDE9-2648-A402-35B24355AEE5}">
      <dgm:prSet/>
      <dgm:spPr/>
      <dgm:t>
        <a:bodyPr/>
        <a:lstStyle/>
        <a:p>
          <a:endParaRPr lang="en-US"/>
        </a:p>
      </dgm:t>
    </dgm:pt>
    <dgm:pt modelId="{CC2D5E5F-62C3-764D-87A1-606B1BCA73D2}" type="sibTrans" cxnId="{513705B5-CDE9-2648-A402-35B24355AEE5}">
      <dgm:prSet/>
      <dgm:spPr/>
      <dgm:t>
        <a:bodyPr/>
        <a:lstStyle/>
        <a:p>
          <a:endParaRPr lang="en-US"/>
        </a:p>
      </dgm:t>
    </dgm:pt>
    <dgm:pt modelId="{9ACC8CFE-F76A-8846-B00F-A411E6BFD3E5}">
      <dgm:prSet phldrT="[Text]"/>
      <dgm:spPr/>
      <dgm:t>
        <a:bodyPr/>
        <a:lstStyle/>
        <a:p>
          <a:r>
            <a:rPr lang="en-US" b="1" dirty="0"/>
            <a:t>2015-2016</a:t>
          </a:r>
          <a:r>
            <a:rPr lang="en-US" dirty="0"/>
            <a:t>: proposed SAFE – meetings + regional scoping reports</a:t>
          </a:r>
        </a:p>
      </dgm:t>
    </dgm:pt>
    <dgm:pt modelId="{1CAA36F7-B346-F249-90DB-C74DC16CE97F}" type="parTrans" cxnId="{7B4623D5-7E84-C44D-82A3-73DE71BE6163}">
      <dgm:prSet/>
      <dgm:spPr/>
      <dgm:t>
        <a:bodyPr/>
        <a:lstStyle/>
        <a:p>
          <a:endParaRPr lang="en-US"/>
        </a:p>
      </dgm:t>
    </dgm:pt>
    <dgm:pt modelId="{1A70510E-5519-3B44-BB5F-E4472628EBA6}" type="sibTrans" cxnId="{7B4623D5-7E84-C44D-82A3-73DE71BE6163}">
      <dgm:prSet/>
      <dgm:spPr/>
      <dgm:t>
        <a:bodyPr/>
        <a:lstStyle/>
        <a:p>
          <a:endParaRPr lang="en-US"/>
        </a:p>
      </dgm:t>
    </dgm:pt>
    <dgm:pt modelId="{4D889EBA-A325-2348-A093-EBC56F73DFAB}">
      <dgm:prSet phldrT="[Text]"/>
      <dgm:spPr/>
      <dgm:t>
        <a:bodyPr/>
        <a:lstStyle/>
        <a:p>
          <a:r>
            <a:rPr lang="en-US" b="1" dirty="0"/>
            <a:t>2016</a:t>
          </a:r>
          <a:r>
            <a:rPr lang="en-US" dirty="0"/>
            <a:t>: </a:t>
          </a:r>
          <a:r>
            <a:rPr lang="en-US" dirty="0" err="1"/>
            <a:t>MoU</a:t>
          </a:r>
          <a:r>
            <a:rPr lang="en-US" dirty="0"/>
            <a:t> with </a:t>
          </a:r>
          <a:r>
            <a:rPr lang="en-US" dirty="0" err="1"/>
            <a:t>FoEI</a:t>
          </a:r>
          <a:r>
            <a:rPr lang="en-US" dirty="0"/>
            <a:t>; Members asked for more support at </a:t>
          </a:r>
          <a:r>
            <a:rPr lang="en-US" dirty="0" err="1"/>
            <a:t>Xth</a:t>
          </a:r>
          <a:r>
            <a:rPr lang="en-US" dirty="0"/>
            <a:t> GA in Felipe Carrillo Puerto</a:t>
          </a:r>
        </a:p>
      </dgm:t>
    </dgm:pt>
    <dgm:pt modelId="{784E8B5F-61EC-434C-BAC6-63C5420E0042}" type="parTrans" cxnId="{E6EDE2F2-DE97-CC40-AF98-C234796D55B1}">
      <dgm:prSet/>
      <dgm:spPr/>
      <dgm:t>
        <a:bodyPr/>
        <a:lstStyle/>
        <a:p>
          <a:endParaRPr lang="en-US"/>
        </a:p>
      </dgm:t>
    </dgm:pt>
    <dgm:pt modelId="{EBE344E7-CCA6-3349-865C-ECDE2E1BEA4E}" type="sibTrans" cxnId="{E6EDE2F2-DE97-CC40-AF98-C234796D55B1}">
      <dgm:prSet/>
      <dgm:spPr/>
      <dgm:t>
        <a:bodyPr/>
        <a:lstStyle/>
        <a:p>
          <a:endParaRPr lang="en-US"/>
        </a:p>
      </dgm:t>
    </dgm:pt>
    <dgm:pt modelId="{29FEAA71-4E31-B541-AC37-7634CA356AA6}">
      <dgm:prSet phldrT="[Text]"/>
      <dgm:spPr/>
      <dgm:t>
        <a:bodyPr/>
        <a:lstStyle/>
        <a:p>
          <a:r>
            <a:rPr lang="en-US" b="1" dirty="0"/>
            <a:t>2017-early 2018</a:t>
          </a:r>
          <a:r>
            <a:rPr lang="en-US" dirty="0"/>
            <a:t>: developed framework for feasibility study, focusing on SE Asia – partnership w/</a:t>
          </a:r>
          <a:r>
            <a:rPr lang="en-US" dirty="0" err="1"/>
            <a:t>FoEI</a:t>
          </a:r>
          <a:r>
            <a:rPr lang="en-US" dirty="0"/>
            <a:t> changed</a:t>
          </a:r>
        </a:p>
      </dgm:t>
    </dgm:pt>
    <dgm:pt modelId="{4ECB2425-CA95-FC40-9548-15BF9F64DB30}" type="parTrans" cxnId="{43AD9299-DF34-214A-B9A6-B283749471C1}">
      <dgm:prSet/>
      <dgm:spPr/>
      <dgm:t>
        <a:bodyPr/>
        <a:lstStyle/>
        <a:p>
          <a:endParaRPr lang="en-US"/>
        </a:p>
      </dgm:t>
    </dgm:pt>
    <dgm:pt modelId="{E822FA3A-0E6A-F34E-A249-6EF3530DCFE2}" type="sibTrans" cxnId="{43AD9299-DF34-214A-B9A6-B283749471C1}">
      <dgm:prSet/>
      <dgm:spPr/>
      <dgm:t>
        <a:bodyPr/>
        <a:lstStyle/>
        <a:p>
          <a:endParaRPr lang="en-US"/>
        </a:p>
      </dgm:t>
    </dgm:pt>
    <dgm:pt modelId="{A28D60D4-BD73-754D-B9B7-EF0895341E3D}">
      <dgm:prSet/>
      <dgm:spPr/>
      <dgm:t>
        <a:bodyPr/>
        <a:lstStyle/>
        <a:p>
          <a:r>
            <a:rPr lang="en-US" b="1" dirty="0"/>
            <a:t>2017</a:t>
          </a:r>
          <a:r>
            <a:rPr lang="en-US" dirty="0"/>
            <a:t>: included in Strategic Plan; draft position on “ICCAs as ‘No Go’ areas” discussed at </a:t>
          </a:r>
          <a:r>
            <a:rPr lang="en-US" dirty="0" err="1"/>
            <a:t>Xith</a:t>
          </a:r>
          <a:r>
            <a:rPr lang="en-US" dirty="0"/>
            <a:t> GA in Geneva</a:t>
          </a:r>
        </a:p>
      </dgm:t>
    </dgm:pt>
    <dgm:pt modelId="{3DF29785-1CBB-7B48-832E-58ECAF337892}" type="parTrans" cxnId="{662BAFAC-F2C1-2246-8124-3B03BAB980F4}">
      <dgm:prSet/>
      <dgm:spPr/>
      <dgm:t>
        <a:bodyPr/>
        <a:lstStyle/>
        <a:p>
          <a:endParaRPr lang="en-US"/>
        </a:p>
      </dgm:t>
    </dgm:pt>
    <dgm:pt modelId="{C0D2288D-8EC6-7449-A6CD-4D31874868BF}" type="sibTrans" cxnId="{662BAFAC-F2C1-2246-8124-3B03BAB980F4}">
      <dgm:prSet/>
      <dgm:spPr/>
      <dgm:t>
        <a:bodyPr/>
        <a:lstStyle/>
        <a:p>
          <a:endParaRPr lang="en-US"/>
        </a:p>
      </dgm:t>
    </dgm:pt>
    <dgm:pt modelId="{AD7E9CB1-D816-8549-90DA-2D0DE04083FE}" type="pres">
      <dgm:prSet presAssocID="{199CEC09-FBB0-FA44-87A9-8796F57DB37B}" presName="diagram" presStyleCnt="0">
        <dgm:presLayoutVars>
          <dgm:dir/>
          <dgm:resizeHandles val="exact"/>
        </dgm:presLayoutVars>
      </dgm:prSet>
      <dgm:spPr/>
    </dgm:pt>
    <dgm:pt modelId="{4FA6C1C0-A168-314B-9D0F-856DFC1F697D}" type="pres">
      <dgm:prSet presAssocID="{099A21D5-0CF3-FC44-A73E-98ACA6064251}" presName="node" presStyleLbl="node1" presStyleIdx="0" presStyleCnt="5">
        <dgm:presLayoutVars>
          <dgm:bulletEnabled val="1"/>
        </dgm:presLayoutVars>
      </dgm:prSet>
      <dgm:spPr/>
    </dgm:pt>
    <dgm:pt modelId="{E2B6A9F9-7E99-514E-A976-9FA324931495}" type="pres">
      <dgm:prSet presAssocID="{CC2D5E5F-62C3-764D-87A1-606B1BCA73D2}" presName="sibTrans" presStyleLbl="sibTrans2D1" presStyleIdx="0" presStyleCnt="4"/>
      <dgm:spPr/>
    </dgm:pt>
    <dgm:pt modelId="{21FF8FFC-F5BB-6C40-AF6A-1E49934986A1}" type="pres">
      <dgm:prSet presAssocID="{CC2D5E5F-62C3-764D-87A1-606B1BCA73D2}" presName="connectorText" presStyleLbl="sibTrans2D1" presStyleIdx="0" presStyleCnt="4"/>
      <dgm:spPr/>
    </dgm:pt>
    <dgm:pt modelId="{7402D1DE-97D9-7840-A378-E36A1CFC27B2}" type="pres">
      <dgm:prSet presAssocID="{9ACC8CFE-F76A-8846-B00F-A411E6BFD3E5}" presName="node" presStyleLbl="node1" presStyleIdx="1" presStyleCnt="5">
        <dgm:presLayoutVars>
          <dgm:bulletEnabled val="1"/>
        </dgm:presLayoutVars>
      </dgm:prSet>
      <dgm:spPr/>
    </dgm:pt>
    <dgm:pt modelId="{ADDED91F-6D86-4A46-8BEB-ECC443C8B470}" type="pres">
      <dgm:prSet presAssocID="{1A70510E-5519-3B44-BB5F-E4472628EBA6}" presName="sibTrans" presStyleLbl="sibTrans2D1" presStyleIdx="1" presStyleCnt="4"/>
      <dgm:spPr/>
    </dgm:pt>
    <dgm:pt modelId="{8DD25CB0-B809-1A46-9D0C-D196EBE226F2}" type="pres">
      <dgm:prSet presAssocID="{1A70510E-5519-3B44-BB5F-E4472628EBA6}" presName="connectorText" presStyleLbl="sibTrans2D1" presStyleIdx="1" presStyleCnt="4"/>
      <dgm:spPr/>
    </dgm:pt>
    <dgm:pt modelId="{314069A4-EBF0-7C45-94BA-1B5DBCD17954}" type="pres">
      <dgm:prSet presAssocID="{4D889EBA-A325-2348-A093-EBC56F73DFAB}" presName="node" presStyleLbl="node1" presStyleIdx="2" presStyleCnt="5">
        <dgm:presLayoutVars>
          <dgm:bulletEnabled val="1"/>
        </dgm:presLayoutVars>
      </dgm:prSet>
      <dgm:spPr/>
    </dgm:pt>
    <dgm:pt modelId="{D9C17EC0-21F3-B849-8200-BEB619790D14}" type="pres">
      <dgm:prSet presAssocID="{EBE344E7-CCA6-3349-865C-ECDE2E1BEA4E}" presName="sibTrans" presStyleLbl="sibTrans2D1" presStyleIdx="2" presStyleCnt="4"/>
      <dgm:spPr/>
    </dgm:pt>
    <dgm:pt modelId="{58C2912C-F874-354A-92AD-11385C818D0E}" type="pres">
      <dgm:prSet presAssocID="{EBE344E7-CCA6-3349-865C-ECDE2E1BEA4E}" presName="connectorText" presStyleLbl="sibTrans2D1" presStyleIdx="2" presStyleCnt="4"/>
      <dgm:spPr/>
    </dgm:pt>
    <dgm:pt modelId="{F9C0FF8D-054C-8B47-8ACD-A3F4313D68F8}" type="pres">
      <dgm:prSet presAssocID="{A28D60D4-BD73-754D-B9B7-EF0895341E3D}" presName="node" presStyleLbl="node1" presStyleIdx="3" presStyleCnt="5">
        <dgm:presLayoutVars>
          <dgm:bulletEnabled val="1"/>
        </dgm:presLayoutVars>
      </dgm:prSet>
      <dgm:spPr/>
    </dgm:pt>
    <dgm:pt modelId="{05319598-648E-3E44-A20C-EFC35C01204C}" type="pres">
      <dgm:prSet presAssocID="{C0D2288D-8EC6-7449-A6CD-4D31874868BF}" presName="sibTrans" presStyleLbl="sibTrans2D1" presStyleIdx="3" presStyleCnt="4"/>
      <dgm:spPr/>
    </dgm:pt>
    <dgm:pt modelId="{DBEC1E9F-23E2-2746-B7DA-C3C740C17BD5}" type="pres">
      <dgm:prSet presAssocID="{C0D2288D-8EC6-7449-A6CD-4D31874868BF}" presName="connectorText" presStyleLbl="sibTrans2D1" presStyleIdx="3" presStyleCnt="4"/>
      <dgm:spPr/>
    </dgm:pt>
    <dgm:pt modelId="{E1F87339-0F91-F549-B556-C954FA9A4DCF}" type="pres">
      <dgm:prSet presAssocID="{29FEAA71-4E31-B541-AC37-7634CA356AA6}" presName="node" presStyleLbl="node1" presStyleIdx="4" presStyleCnt="5">
        <dgm:presLayoutVars>
          <dgm:bulletEnabled val="1"/>
        </dgm:presLayoutVars>
      </dgm:prSet>
      <dgm:spPr/>
    </dgm:pt>
  </dgm:ptLst>
  <dgm:cxnLst>
    <dgm:cxn modelId="{F46F7A07-D558-A248-831E-4466599C4CAE}" type="presOf" srcId="{CC2D5E5F-62C3-764D-87A1-606B1BCA73D2}" destId="{21FF8FFC-F5BB-6C40-AF6A-1E49934986A1}" srcOrd="1" destOrd="0" presId="urn:microsoft.com/office/officeart/2005/8/layout/process5"/>
    <dgm:cxn modelId="{CDE6800E-95BF-9846-8277-A78E34C7C622}" type="presOf" srcId="{C0D2288D-8EC6-7449-A6CD-4D31874868BF}" destId="{DBEC1E9F-23E2-2746-B7DA-C3C740C17BD5}" srcOrd="1" destOrd="0" presId="urn:microsoft.com/office/officeart/2005/8/layout/process5"/>
    <dgm:cxn modelId="{4E116852-AC7E-254F-BE6D-3BB91741DE7F}" type="presOf" srcId="{9ACC8CFE-F76A-8846-B00F-A411E6BFD3E5}" destId="{7402D1DE-97D9-7840-A378-E36A1CFC27B2}" srcOrd="0" destOrd="0" presId="urn:microsoft.com/office/officeart/2005/8/layout/process5"/>
    <dgm:cxn modelId="{77345F54-92F9-DB4E-AFB2-584BF1F1BAE8}" type="presOf" srcId="{1A70510E-5519-3B44-BB5F-E4472628EBA6}" destId="{8DD25CB0-B809-1A46-9D0C-D196EBE226F2}" srcOrd="1" destOrd="0" presId="urn:microsoft.com/office/officeart/2005/8/layout/process5"/>
    <dgm:cxn modelId="{C3EE997A-F5F1-9649-871C-33E8A25E4A86}" type="presOf" srcId="{C0D2288D-8EC6-7449-A6CD-4D31874868BF}" destId="{05319598-648E-3E44-A20C-EFC35C01204C}" srcOrd="0" destOrd="0" presId="urn:microsoft.com/office/officeart/2005/8/layout/process5"/>
    <dgm:cxn modelId="{8A298F83-E4A2-8343-9C30-C26B0E659BC0}" type="presOf" srcId="{CC2D5E5F-62C3-764D-87A1-606B1BCA73D2}" destId="{E2B6A9F9-7E99-514E-A976-9FA324931495}" srcOrd="0" destOrd="0" presId="urn:microsoft.com/office/officeart/2005/8/layout/process5"/>
    <dgm:cxn modelId="{43AD9299-DF34-214A-B9A6-B283749471C1}" srcId="{199CEC09-FBB0-FA44-87A9-8796F57DB37B}" destId="{29FEAA71-4E31-B541-AC37-7634CA356AA6}" srcOrd="4" destOrd="0" parTransId="{4ECB2425-CA95-FC40-9548-15BF9F64DB30}" sibTransId="{E822FA3A-0E6A-F34E-A249-6EF3530DCFE2}"/>
    <dgm:cxn modelId="{0FD71C9A-0089-5A4A-B045-94C6C68FAB92}" type="presOf" srcId="{EBE344E7-CCA6-3349-865C-ECDE2E1BEA4E}" destId="{D9C17EC0-21F3-B849-8200-BEB619790D14}" srcOrd="0" destOrd="0" presId="urn:microsoft.com/office/officeart/2005/8/layout/process5"/>
    <dgm:cxn modelId="{6D16DEA1-5EDF-A047-8CFF-25E0B22EC019}" type="presOf" srcId="{4D889EBA-A325-2348-A093-EBC56F73DFAB}" destId="{314069A4-EBF0-7C45-94BA-1B5DBCD17954}" srcOrd="0" destOrd="0" presId="urn:microsoft.com/office/officeart/2005/8/layout/process5"/>
    <dgm:cxn modelId="{781D11A6-C4AE-0949-94C8-AAE24CDCF0A7}" type="presOf" srcId="{EBE344E7-CCA6-3349-865C-ECDE2E1BEA4E}" destId="{58C2912C-F874-354A-92AD-11385C818D0E}" srcOrd="1" destOrd="0" presId="urn:microsoft.com/office/officeart/2005/8/layout/process5"/>
    <dgm:cxn modelId="{728056A7-9846-5A4F-99DC-7C0DD41EFE1B}" type="presOf" srcId="{199CEC09-FBB0-FA44-87A9-8796F57DB37B}" destId="{AD7E9CB1-D816-8549-90DA-2D0DE04083FE}" srcOrd="0" destOrd="0" presId="urn:microsoft.com/office/officeart/2005/8/layout/process5"/>
    <dgm:cxn modelId="{662BAFAC-F2C1-2246-8124-3B03BAB980F4}" srcId="{199CEC09-FBB0-FA44-87A9-8796F57DB37B}" destId="{A28D60D4-BD73-754D-B9B7-EF0895341E3D}" srcOrd="3" destOrd="0" parTransId="{3DF29785-1CBB-7B48-832E-58ECAF337892}" sibTransId="{C0D2288D-8EC6-7449-A6CD-4D31874868BF}"/>
    <dgm:cxn modelId="{513705B5-CDE9-2648-A402-35B24355AEE5}" srcId="{199CEC09-FBB0-FA44-87A9-8796F57DB37B}" destId="{099A21D5-0CF3-FC44-A73E-98ACA6064251}" srcOrd="0" destOrd="0" parTransId="{4C1A5444-FE93-C84C-BC6E-1C6FFCEC670A}" sibTransId="{CC2D5E5F-62C3-764D-87A1-606B1BCA73D2}"/>
    <dgm:cxn modelId="{398D99BB-37FD-3A45-B382-271A81FD5B72}" type="presOf" srcId="{29FEAA71-4E31-B541-AC37-7634CA356AA6}" destId="{E1F87339-0F91-F549-B556-C954FA9A4DCF}" srcOrd="0" destOrd="0" presId="urn:microsoft.com/office/officeart/2005/8/layout/process5"/>
    <dgm:cxn modelId="{61D89AC7-D966-3644-9AA2-D0859890E042}" type="presOf" srcId="{1A70510E-5519-3B44-BB5F-E4472628EBA6}" destId="{ADDED91F-6D86-4A46-8BEB-ECC443C8B470}" srcOrd="0" destOrd="0" presId="urn:microsoft.com/office/officeart/2005/8/layout/process5"/>
    <dgm:cxn modelId="{7B4623D5-7E84-C44D-82A3-73DE71BE6163}" srcId="{199CEC09-FBB0-FA44-87A9-8796F57DB37B}" destId="{9ACC8CFE-F76A-8846-B00F-A411E6BFD3E5}" srcOrd="1" destOrd="0" parTransId="{1CAA36F7-B346-F249-90DB-C74DC16CE97F}" sibTransId="{1A70510E-5519-3B44-BB5F-E4472628EBA6}"/>
    <dgm:cxn modelId="{3A9EF9D7-4874-0944-AA24-F469DC67F7E3}" type="presOf" srcId="{A28D60D4-BD73-754D-B9B7-EF0895341E3D}" destId="{F9C0FF8D-054C-8B47-8ACD-A3F4313D68F8}" srcOrd="0" destOrd="0" presId="urn:microsoft.com/office/officeart/2005/8/layout/process5"/>
    <dgm:cxn modelId="{E6EDE2F2-DE97-CC40-AF98-C234796D55B1}" srcId="{199CEC09-FBB0-FA44-87A9-8796F57DB37B}" destId="{4D889EBA-A325-2348-A093-EBC56F73DFAB}" srcOrd="2" destOrd="0" parTransId="{784E8B5F-61EC-434C-BAC6-63C5420E0042}" sibTransId="{EBE344E7-CCA6-3349-865C-ECDE2E1BEA4E}"/>
    <dgm:cxn modelId="{68C684F5-63B7-8049-A390-F1AA8B594E53}" type="presOf" srcId="{099A21D5-0CF3-FC44-A73E-98ACA6064251}" destId="{4FA6C1C0-A168-314B-9D0F-856DFC1F697D}" srcOrd="0" destOrd="0" presId="urn:microsoft.com/office/officeart/2005/8/layout/process5"/>
    <dgm:cxn modelId="{885E810E-54FE-B64D-94F1-1D2F717708B5}" type="presParOf" srcId="{AD7E9CB1-D816-8549-90DA-2D0DE04083FE}" destId="{4FA6C1C0-A168-314B-9D0F-856DFC1F697D}" srcOrd="0" destOrd="0" presId="urn:microsoft.com/office/officeart/2005/8/layout/process5"/>
    <dgm:cxn modelId="{75055195-63BC-724C-8873-326E1D99130B}" type="presParOf" srcId="{AD7E9CB1-D816-8549-90DA-2D0DE04083FE}" destId="{E2B6A9F9-7E99-514E-A976-9FA324931495}" srcOrd="1" destOrd="0" presId="urn:microsoft.com/office/officeart/2005/8/layout/process5"/>
    <dgm:cxn modelId="{3241BA33-51B8-104F-8F6B-71BB90906ED1}" type="presParOf" srcId="{E2B6A9F9-7E99-514E-A976-9FA324931495}" destId="{21FF8FFC-F5BB-6C40-AF6A-1E49934986A1}" srcOrd="0" destOrd="0" presId="urn:microsoft.com/office/officeart/2005/8/layout/process5"/>
    <dgm:cxn modelId="{352DD21D-B166-954D-94C5-F65A5AABC66E}" type="presParOf" srcId="{AD7E9CB1-D816-8549-90DA-2D0DE04083FE}" destId="{7402D1DE-97D9-7840-A378-E36A1CFC27B2}" srcOrd="2" destOrd="0" presId="urn:microsoft.com/office/officeart/2005/8/layout/process5"/>
    <dgm:cxn modelId="{3A817926-FC2D-B646-A16C-EF595408B471}" type="presParOf" srcId="{AD7E9CB1-D816-8549-90DA-2D0DE04083FE}" destId="{ADDED91F-6D86-4A46-8BEB-ECC443C8B470}" srcOrd="3" destOrd="0" presId="urn:microsoft.com/office/officeart/2005/8/layout/process5"/>
    <dgm:cxn modelId="{6686DD9B-7553-E84A-BA08-258B82391ADB}" type="presParOf" srcId="{ADDED91F-6D86-4A46-8BEB-ECC443C8B470}" destId="{8DD25CB0-B809-1A46-9D0C-D196EBE226F2}" srcOrd="0" destOrd="0" presId="urn:microsoft.com/office/officeart/2005/8/layout/process5"/>
    <dgm:cxn modelId="{0564C960-9571-BA4B-AF6C-D6199A4F434F}" type="presParOf" srcId="{AD7E9CB1-D816-8549-90DA-2D0DE04083FE}" destId="{314069A4-EBF0-7C45-94BA-1B5DBCD17954}" srcOrd="4" destOrd="0" presId="urn:microsoft.com/office/officeart/2005/8/layout/process5"/>
    <dgm:cxn modelId="{F8A17AFB-3656-D34E-B748-3D53307CF4B1}" type="presParOf" srcId="{AD7E9CB1-D816-8549-90DA-2D0DE04083FE}" destId="{D9C17EC0-21F3-B849-8200-BEB619790D14}" srcOrd="5" destOrd="0" presId="urn:microsoft.com/office/officeart/2005/8/layout/process5"/>
    <dgm:cxn modelId="{459CB782-2B4C-FC4F-8189-99E409664D88}" type="presParOf" srcId="{D9C17EC0-21F3-B849-8200-BEB619790D14}" destId="{58C2912C-F874-354A-92AD-11385C818D0E}" srcOrd="0" destOrd="0" presId="urn:microsoft.com/office/officeart/2005/8/layout/process5"/>
    <dgm:cxn modelId="{20C96119-5832-9A42-A831-9ED5912DB5AE}" type="presParOf" srcId="{AD7E9CB1-D816-8549-90DA-2D0DE04083FE}" destId="{F9C0FF8D-054C-8B47-8ACD-A3F4313D68F8}" srcOrd="6" destOrd="0" presId="urn:microsoft.com/office/officeart/2005/8/layout/process5"/>
    <dgm:cxn modelId="{BF52E163-350C-4943-AEAB-7826A613BAE0}" type="presParOf" srcId="{AD7E9CB1-D816-8549-90DA-2D0DE04083FE}" destId="{05319598-648E-3E44-A20C-EFC35C01204C}" srcOrd="7" destOrd="0" presId="urn:microsoft.com/office/officeart/2005/8/layout/process5"/>
    <dgm:cxn modelId="{20A7C39F-F56B-7B42-BEAB-B3A296A262B5}" type="presParOf" srcId="{05319598-648E-3E44-A20C-EFC35C01204C}" destId="{DBEC1E9F-23E2-2746-B7DA-C3C740C17BD5}" srcOrd="0" destOrd="0" presId="urn:microsoft.com/office/officeart/2005/8/layout/process5"/>
    <dgm:cxn modelId="{F3F81553-6303-4543-93CB-18012AE768A1}" type="presParOf" srcId="{AD7E9CB1-D816-8549-90DA-2D0DE04083FE}" destId="{E1F87339-0F91-F549-B556-C954FA9A4DCF}"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CEC09-FBB0-FA44-87A9-8796F57DB37B}" type="doc">
      <dgm:prSet loTypeId="urn:microsoft.com/office/officeart/2005/8/layout/process5" loCatId="" qsTypeId="urn:microsoft.com/office/officeart/2005/8/quickstyle/simple2" qsCatId="simple" csTypeId="urn:microsoft.com/office/officeart/2005/8/colors/accent2_2" csCatId="accent2" phldr="1"/>
      <dgm:spPr/>
      <dgm:t>
        <a:bodyPr/>
        <a:lstStyle/>
        <a:p>
          <a:endParaRPr lang="en-US"/>
        </a:p>
      </dgm:t>
    </dgm:pt>
    <dgm:pt modelId="{72EF7CE4-C808-7B4C-8AEA-63B1B17F193B}">
      <dgm:prSet phldrT="[Text]"/>
      <dgm:spPr/>
      <dgm:t>
        <a:bodyPr/>
        <a:lstStyle/>
        <a:p>
          <a:r>
            <a:rPr lang="en-US" b="1" dirty="0"/>
            <a:t>2017-2018</a:t>
          </a:r>
          <a:r>
            <a:rPr lang="en-US" dirty="0"/>
            <a:t>: broadening partnerships (Front Line Defenders, Defending the Defenders Coalition, UN Special Rapporteurs, etc.)</a:t>
          </a:r>
        </a:p>
      </dgm:t>
    </dgm:pt>
    <dgm:pt modelId="{A214C60D-C3F1-AC47-9B4A-B7E36293E2FA}" type="parTrans" cxnId="{A4581CB9-24E9-BD49-A500-0F37F91DD845}">
      <dgm:prSet/>
      <dgm:spPr/>
      <dgm:t>
        <a:bodyPr/>
        <a:lstStyle/>
        <a:p>
          <a:endParaRPr lang="en-US"/>
        </a:p>
      </dgm:t>
    </dgm:pt>
    <dgm:pt modelId="{4E9C05AE-5309-9748-8E52-FB47E7395FBA}" type="sibTrans" cxnId="{A4581CB9-24E9-BD49-A500-0F37F91DD845}">
      <dgm:prSet/>
      <dgm:spPr/>
      <dgm:t>
        <a:bodyPr/>
        <a:lstStyle/>
        <a:p>
          <a:endParaRPr lang="en-US"/>
        </a:p>
      </dgm:t>
    </dgm:pt>
    <dgm:pt modelId="{53F4168E-7C10-8745-9170-2EC9C677F1F6}">
      <dgm:prSet/>
      <dgm:spPr/>
      <dgm:t>
        <a:bodyPr/>
        <a:lstStyle/>
        <a:p>
          <a:r>
            <a:rPr lang="en-US" b="1" dirty="0"/>
            <a:t>June-Nov 2018</a:t>
          </a:r>
          <a:r>
            <a:rPr lang="en-US" dirty="0"/>
            <a:t>: second iteration of draft policy discussed at EGA in Montreal; discussions in Regional Assemblies</a:t>
          </a:r>
        </a:p>
      </dgm:t>
    </dgm:pt>
    <dgm:pt modelId="{9875B232-825E-8F4E-8CB3-0043815D4983}" type="parTrans" cxnId="{89794B56-498D-3248-9EE0-B5BEC89098F7}">
      <dgm:prSet/>
      <dgm:spPr/>
      <dgm:t>
        <a:bodyPr/>
        <a:lstStyle/>
        <a:p>
          <a:endParaRPr lang="en-US"/>
        </a:p>
      </dgm:t>
    </dgm:pt>
    <dgm:pt modelId="{F37EBA87-120C-8C4C-B469-A82906F99682}" type="sibTrans" cxnId="{89794B56-498D-3248-9EE0-B5BEC89098F7}">
      <dgm:prSet/>
      <dgm:spPr/>
      <dgm:t>
        <a:bodyPr/>
        <a:lstStyle/>
        <a:p>
          <a:endParaRPr lang="en-US"/>
        </a:p>
      </dgm:t>
    </dgm:pt>
    <dgm:pt modelId="{681BEECD-077C-D645-9C5D-6571C19F273F}">
      <dgm:prSet/>
      <dgm:spPr/>
      <dgm:t>
        <a:bodyPr/>
        <a:lstStyle/>
        <a:p>
          <a:r>
            <a:rPr lang="en-US" b="1" dirty="0"/>
            <a:t>Nov 2018</a:t>
          </a:r>
          <a:r>
            <a:rPr lang="en-US" dirty="0"/>
            <a:t>: draft policy (third iteration) tabled for adoption by </a:t>
          </a:r>
          <a:r>
            <a:rPr lang="en-US" dirty="0" err="1"/>
            <a:t>XIIIth</a:t>
          </a:r>
          <a:r>
            <a:rPr lang="en-US" dirty="0"/>
            <a:t> GA in </a:t>
          </a:r>
          <a:r>
            <a:rPr lang="en-US" dirty="0" err="1"/>
            <a:t>Bishoftu</a:t>
          </a:r>
          <a:endParaRPr lang="en-US" dirty="0"/>
        </a:p>
      </dgm:t>
    </dgm:pt>
    <dgm:pt modelId="{69D1BEA6-2D61-7445-8BFC-FC88F77736EF}" type="parTrans" cxnId="{6DDA59CB-4388-B149-9901-9D64709A67BA}">
      <dgm:prSet/>
      <dgm:spPr/>
      <dgm:t>
        <a:bodyPr/>
        <a:lstStyle/>
        <a:p>
          <a:endParaRPr lang="en-US"/>
        </a:p>
      </dgm:t>
    </dgm:pt>
    <dgm:pt modelId="{1D449C7F-3695-E24E-A2DC-510A125AC372}" type="sibTrans" cxnId="{6DDA59CB-4388-B149-9901-9D64709A67BA}">
      <dgm:prSet/>
      <dgm:spPr/>
      <dgm:t>
        <a:bodyPr/>
        <a:lstStyle/>
        <a:p>
          <a:endParaRPr lang="en-US"/>
        </a:p>
      </dgm:t>
    </dgm:pt>
    <dgm:pt modelId="{6E9698A3-730A-2F40-AA51-D0C88640CA5B}">
      <dgm:prSet/>
      <dgm:spPr/>
      <dgm:t>
        <a:bodyPr/>
        <a:lstStyle/>
        <a:p>
          <a:r>
            <a:rPr lang="en-US" b="1" dirty="0"/>
            <a:t>Next steps</a:t>
          </a:r>
          <a:r>
            <a:rPr lang="en-US" dirty="0"/>
            <a:t>: further develop Action Plan + partnerships to operationalize it</a:t>
          </a:r>
        </a:p>
      </dgm:t>
    </dgm:pt>
    <dgm:pt modelId="{1B6FB397-2E4D-4946-9BB2-0DB99D87AEB7}" type="parTrans" cxnId="{269364C2-4415-E44B-876D-408B37CF2440}">
      <dgm:prSet/>
      <dgm:spPr/>
      <dgm:t>
        <a:bodyPr/>
        <a:lstStyle/>
        <a:p>
          <a:endParaRPr lang="en-US"/>
        </a:p>
      </dgm:t>
    </dgm:pt>
    <dgm:pt modelId="{DF8B7E07-3E0A-4C47-AA1C-A46635BF7ED1}" type="sibTrans" cxnId="{269364C2-4415-E44B-876D-408B37CF2440}">
      <dgm:prSet/>
      <dgm:spPr/>
      <dgm:t>
        <a:bodyPr/>
        <a:lstStyle/>
        <a:p>
          <a:endParaRPr lang="en-US"/>
        </a:p>
      </dgm:t>
    </dgm:pt>
    <dgm:pt modelId="{AD7E9CB1-D816-8549-90DA-2D0DE04083FE}" type="pres">
      <dgm:prSet presAssocID="{199CEC09-FBB0-FA44-87A9-8796F57DB37B}" presName="diagram" presStyleCnt="0">
        <dgm:presLayoutVars>
          <dgm:dir/>
          <dgm:resizeHandles val="exact"/>
        </dgm:presLayoutVars>
      </dgm:prSet>
      <dgm:spPr/>
    </dgm:pt>
    <dgm:pt modelId="{0744CD03-3AE1-B745-BF20-DB189E3B2E06}" type="pres">
      <dgm:prSet presAssocID="{72EF7CE4-C808-7B4C-8AEA-63B1B17F193B}" presName="node" presStyleLbl="node1" presStyleIdx="0" presStyleCnt="4">
        <dgm:presLayoutVars>
          <dgm:bulletEnabled val="1"/>
        </dgm:presLayoutVars>
      </dgm:prSet>
      <dgm:spPr/>
    </dgm:pt>
    <dgm:pt modelId="{0FD5835A-FC47-DD45-B032-6760670DD299}" type="pres">
      <dgm:prSet presAssocID="{4E9C05AE-5309-9748-8E52-FB47E7395FBA}" presName="sibTrans" presStyleLbl="sibTrans2D1" presStyleIdx="0" presStyleCnt="3"/>
      <dgm:spPr/>
    </dgm:pt>
    <dgm:pt modelId="{988E92A5-0BAC-9B42-8B41-6DD87F633747}" type="pres">
      <dgm:prSet presAssocID="{4E9C05AE-5309-9748-8E52-FB47E7395FBA}" presName="connectorText" presStyleLbl="sibTrans2D1" presStyleIdx="0" presStyleCnt="3"/>
      <dgm:spPr/>
    </dgm:pt>
    <dgm:pt modelId="{653825CC-82DB-D345-B808-A0CD0082EF58}" type="pres">
      <dgm:prSet presAssocID="{53F4168E-7C10-8745-9170-2EC9C677F1F6}" presName="node" presStyleLbl="node1" presStyleIdx="1" presStyleCnt="4">
        <dgm:presLayoutVars>
          <dgm:bulletEnabled val="1"/>
        </dgm:presLayoutVars>
      </dgm:prSet>
      <dgm:spPr/>
    </dgm:pt>
    <dgm:pt modelId="{76F714BF-7CC2-B040-8A97-E450A8F7EE2E}" type="pres">
      <dgm:prSet presAssocID="{F37EBA87-120C-8C4C-B469-A82906F99682}" presName="sibTrans" presStyleLbl="sibTrans2D1" presStyleIdx="1" presStyleCnt="3"/>
      <dgm:spPr/>
    </dgm:pt>
    <dgm:pt modelId="{73D57513-3CCF-9948-AC98-CC45EFFB8966}" type="pres">
      <dgm:prSet presAssocID="{F37EBA87-120C-8C4C-B469-A82906F99682}" presName="connectorText" presStyleLbl="sibTrans2D1" presStyleIdx="1" presStyleCnt="3"/>
      <dgm:spPr/>
    </dgm:pt>
    <dgm:pt modelId="{8D5C2FE4-17B0-4A4F-BA74-5E60369C09AC}" type="pres">
      <dgm:prSet presAssocID="{681BEECD-077C-D645-9C5D-6571C19F273F}" presName="node" presStyleLbl="node1" presStyleIdx="2" presStyleCnt="4">
        <dgm:presLayoutVars>
          <dgm:bulletEnabled val="1"/>
        </dgm:presLayoutVars>
      </dgm:prSet>
      <dgm:spPr/>
    </dgm:pt>
    <dgm:pt modelId="{859E7B1B-08F1-DC47-9B0B-E1ACE64BB3E0}" type="pres">
      <dgm:prSet presAssocID="{1D449C7F-3695-E24E-A2DC-510A125AC372}" presName="sibTrans" presStyleLbl="sibTrans2D1" presStyleIdx="2" presStyleCnt="3"/>
      <dgm:spPr/>
    </dgm:pt>
    <dgm:pt modelId="{9C6225DF-2FBD-5D4E-B09C-CBF48898026F}" type="pres">
      <dgm:prSet presAssocID="{1D449C7F-3695-E24E-A2DC-510A125AC372}" presName="connectorText" presStyleLbl="sibTrans2D1" presStyleIdx="2" presStyleCnt="3"/>
      <dgm:spPr/>
    </dgm:pt>
    <dgm:pt modelId="{E2B565B5-2AC0-A44C-87A0-129CC697303F}" type="pres">
      <dgm:prSet presAssocID="{6E9698A3-730A-2F40-AA51-D0C88640CA5B}" presName="node" presStyleLbl="node1" presStyleIdx="3" presStyleCnt="4">
        <dgm:presLayoutVars>
          <dgm:bulletEnabled val="1"/>
        </dgm:presLayoutVars>
      </dgm:prSet>
      <dgm:spPr/>
    </dgm:pt>
  </dgm:ptLst>
  <dgm:cxnLst>
    <dgm:cxn modelId="{9044A002-84B6-B74A-9A3F-EB2A07A3A419}" type="presOf" srcId="{F37EBA87-120C-8C4C-B469-A82906F99682}" destId="{76F714BF-7CC2-B040-8A97-E450A8F7EE2E}" srcOrd="0" destOrd="0" presId="urn:microsoft.com/office/officeart/2005/8/layout/process5"/>
    <dgm:cxn modelId="{94B0D902-852F-FB45-95DF-B221323BF506}" type="presOf" srcId="{4E9C05AE-5309-9748-8E52-FB47E7395FBA}" destId="{0FD5835A-FC47-DD45-B032-6760670DD299}" srcOrd="0" destOrd="0" presId="urn:microsoft.com/office/officeart/2005/8/layout/process5"/>
    <dgm:cxn modelId="{C1146B11-E777-224A-8619-E083814453F4}" type="presOf" srcId="{72EF7CE4-C808-7B4C-8AEA-63B1B17F193B}" destId="{0744CD03-3AE1-B745-BF20-DB189E3B2E06}" srcOrd="0" destOrd="0" presId="urn:microsoft.com/office/officeart/2005/8/layout/process5"/>
    <dgm:cxn modelId="{0F587839-90A6-784F-AC0F-0EF6DF0CDA7D}" type="presOf" srcId="{53F4168E-7C10-8745-9170-2EC9C677F1F6}" destId="{653825CC-82DB-D345-B808-A0CD0082EF58}" srcOrd="0" destOrd="0" presId="urn:microsoft.com/office/officeart/2005/8/layout/process5"/>
    <dgm:cxn modelId="{EC7BC33A-4304-864B-B293-30668E539561}" type="presOf" srcId="{681BEECD-077C-D645-9C5D-6571C19F273F}" destId="{8D5C2FE4-17B0-4A4F-BA74-5E60369C09AC}" srcOrd="0" destOrd="0" presId="urn:microsoft.com/office/officeart/2005/8/layout/process5"/>
    <dgm:cxn modelId="{89794B56-498D-3248-9EE0-B5BEC89098F7}" srcId="{199CEC09-FBB0-FA44-87A9-8796F57DB37B}" destId="{53F4168E-7C10-8745-9170-2EC9C677F1F6}" srcOrd="1" destOrd="0" parTransId="{9875B232-825E-8F4E-8CB3-0043815D4983}" sibTransId="{F37EBA87-120C-8C4C-B469-A82906F99682}"/>
    <dgm:cxn modelId="{6C3D2177-940D-174E-B7EB-4C64C95C6C9C}" type="presOf" srcId="{6E9698A3-730A-2F40-AA51-D0C88640CA5B}" destId="{E2B565B5-2AC0-A44C-87A0-129CC697303F}" srcOrd="0" destOrd="0" presId="urn:microsoft.com/office/officeart/2005/8/layout/process5"/>
    <dgm:cxn modelId="{70E3A285-50B4-B545-98B7-68C8BF4BC88A}" type="presOf" srcId="{F37EBA87-120C-8C4C-B469-A82906F99682}" destId="{73D57513-3CCF-9948-AC98-CC45EFFB8966}" srcOrd="1" destOrd="0" presId="urn:microsoft.com/office/officeart/2005/8/layout/process5"/>
    <dgm:cxn modelId="{7AF8C5A5-5639-8B40-9092-DD80633E249C}" type="presOf" srcId="{199CEC09-FBB0-FA44-87A9-8796F57DB37B}" destId="{AD7E9CB1-D816-8549-90DA-2D0DE04083FE}" srcOrd="0" destOrd="0" presId="urn:microsoft.com/office/officeart/2005/8/layout/process5"/>
    <dgm:cxn modelId="{0AC8C2B7-A375-B44A-B8C3-14B082286E3A}" type="presOf" srcId="{1D449C7F-3695-E24E-A2DC-510A125AC372}" destId="{9C6225DF-2FBD-5D4E-B09C-CBF48898026F}" srcOrd="1" destOrd="0" presId="urn:microsoft.com/office/officeart/2005/8/layout/process5"/>
    <dgm:cxn modelId="{A4581CB9-24E9-BD49-A500-0F37F91DD845}" srcId="{199CEC09-FBB0-FA44-87A9-8796F57DB37B}" destId="{72EF7CE4-C808-7B4C-8AEA-63B1B17F193B}" srcOrd="0" destOrd="0" parTransId="{A214C60D-C3F1-AC47-9B4A-B7E36293E2FA}" sibTransId="{4E9C05AE-5309-9748-8E52-FB47E7395FBA}"/>
    <dgm:cxn modelId="{7BDE89BC-9355-0847-AC85-2DDA7C7C4B21}" type="presOf" srcId="{4E9C05AE-5309-9748-8E52-FB47E7395FBA}" destId="{988E92A5-0BAC-9B42-8B41-6DD87F633747}" srcOrd="1" destOrd="0" presId="urn:microsoft.com/office/officeart/2005/8/layout/process5"/>
    <dgm:cxn modelId="{1BA953BD-7EE1-EA43-B233-4BF7951B4021}" type="presOf" srcId="{1D449C7F-3695-E24E-A2DC-510A125AC372}" destId="{859E7B1B-08F1-DC47-9B0B-E1ACE64BB3E0}" srcOrd="0" destOrd="0" presId="urn:microsoft.com/office/officeart/2005/8/layout/process5"/>
    <dgm:cxn modelId="{269364C2-4415-E44B-876D-408B37CF2440}" srcId="{199CEC09-FBB0-FA44-87A9-8796F57DB37B}" destId="{6E9698A3-730A-2F40-AA51-D0C88640CA5B}" srcOrd="3" destOrd="0" parTransId="{1B6FB397-2E4D-4946-9BB2-0DB99D87AEB7}" sibTransId="{DF8B7E07-3E0A-4C47-AA1C-A46635BF7ED1}"/>
    <dgm:cxn modelId="{6DDA59CB-4388-B149-9901-9D64709A67BA}" srcId="{199CEC09-FBB0-FA44-87A9-8796F57DB37B}" destId="{681BEECD-077C-D645-9C5D-6571C19F273F}" srcOrd="2" destOrd="0" parTransId="{69D1BEA6-2D61-7445-8BFC-FC88F77736EF}" sibTransId="{1D449C7F-3695-E24E-A2DC-510A125AC372}"/>
    <dgm:cxn modelId="{200A6C7B-AABC-9242-B75F-42BF2B19B223}" type="presParOf" srcId="{AD7E9CB1-D816-8549-90DA-2D0DE04083FE}" destId="{0744CD03-3AE1-B745-BF20-DB189E3B2E06}" srcOrd="0" destOrd="0" presId="urn:microsoft.com/office/officeart/2005/8/layout/process5"/>
    <dgm:cxn modelId="{A9A99F5A-2847-DB49-92E0-FE82583C4835}" type="presParOf" srcId="{AD7E9CB1-D816-8549-90DA-2D0DE04083FE}" destId="{0FD5835A-FC47-DD45-B032-6760670DD299}" srcOrd="1" destOrd="0" presId="urn:microsoft.com/office/officeart/2005/8/layout/process5"/>
    <dgm:cxn modelId="{61C864D5-E6AC-F046-AD8D-E6097F415AF0}" type="presParOf" srcId="{0FD5835A-FC47-DD45-B032-6760670DD299}" destId="{988E92A5-0BAC-9B42-8B41-6DD87F633747}" srcOrd="0" destOrd="0" presId="urn:microsoft.com/office/officeart/2005/8/layout/process5"/>
    <dgm:cxn modelId="{308A9C67-176B-D149-9C32-FF6AB3053A64}" type="presParOf" srcId="{AD7E9CB1-D816-8549-90DA-2D0DE04083FE}" destId="{653825CC-82DB-D345-B808-A0CD0082EF58}" srcOrd="2" destOrd="0" presId="urn:microsoft.com/office/officeart/2005/8/layout/process5"/>
    <dgm:cxn modelId="{4D178776-5F54-E04F-8F0A-9864E9C472E5}" type="presParOf" srcId="{AD7E9CB1-D816-8549-90DA-2D0DE04083FE}" destId="{76F714BF-7CC2-B040-8A97-E450A8F7EE2E}" srcOrd="3" destOrd="0" presId="urn:microsoft.com/office/officeart/2005/8/layout/process5"/>
    <dgm:cxn modelId="{62C41250-5F7C-FE4D-BE7B-A8D711F061ED}" type="presParOf" srcId="{76F714BF-7CC2-B040-8A97-E450A8F7EE2E}" destId="{73D57513-3CCF-9948-AC98-CC45EFFB8966}" srcOrd="0" destOrd="0" presId="urn:microsoft.com/office/officeart/2005/8/layout/process5"/>
    <dgm:cxn modelId="{26CFC30C-DB9F-5945-8E3F-51F0D66CC25F}" type="presParOf" srcId="{AD7E9CB1-D816-8549-90DA-2D0DE04083FE}" destId="{8D5C2FE4-17B0-4A4F-BA74-5E60369C09AC}" srcOrd="4" destOrd="0" presId="urn:microsoft.com/office/officeart/2005/8/layout/process5"/>
    <dgm:cxn modelId="{EDE8BB7A-3B09-CF4F-B465-2F76B4830FD9}" type="presParOf" srcId="{AD7E9CB1-D816-8549-90DA-2D0DE04083FE}" destId="{859E7B1B-08F1-DC47-9B0B-E1ACE64BB3E0}" srcOrd="5" destOrd="0" presId="urn:microsoft.com/office/officeart/2005/8/layout/process5"/>
    <dgm:cxn modelId="{5594AEBD-7374-B644-A414-C2F4211B1FAE}" type="presParOf" srcId="{859E7B1B-08F1-DC47-9B0B-E1ACE64BB3E0}" destId="{9C6225DF-2FBD-5D4E-B09C-CBF48898026F}" srcOrd="0" destOrd="0" presId="urn:microsoft.com/office/officeart/2005/8/layout/process5"/>
    <dgm:cxn modelId="{F9E9F844-64FF-004F-AA49-A2C63A36581B}" type="presParOf" srcId="{AD7E9CB1-D816-8549-90DA-2D0DE04083FE}" destId="{E2B565B5-2AC0-A44C-87A0-129CC697303F}"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6C1C0-A168-314B-9D0F-856DFC1F697D}">
      <dsp:nvSpPr>
        <dsp:cNvPr id="0" name=""/>
        <dsp:cNvSpPr/>
      </dsp:nvSpPr>
      <dsp:spPr>
        <a:xfrm>
          <a:off x="1298709" y="1365"/>
          <a:ext cx="2636641" cy="1581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2012-2014</a:t>
          </a:r>
          <a:r>
            <a:rPr lang="en-US" sz="1800" kern="1200" dirty="0"/>
            <a:t>: early ‘alerts’ for situations in Philippines, Italy, Tanzania, etc. and early ideas for “SAFE”</a:t>
          </a:r>
        </a:p>
      </dsp:txBody>
      <dsp:txXfrm>
        <a:off x="1345044" y="47700"/>
        <a:ext cx="2543971" cy="1489315"/>
      </dsp:txXfrm>
    </dsp:sp>
    <dsp:sp modelId="{E2B6A9F9-7E99-514E-A976-9FA324931495}">
      <dsp:nvSpPr>
        <dsp:cNvPr id="0" name=""/>
        <dsp:cNvSpPr/>
      </dsp:nvSpPr>
      <dsp:spPr>
        <a:xfrm>
          <a:off x="4167376" y="465414"/>
          <a:ext cx="558968" cy="65388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167376" y="596191"/>
        <a:ext cx="391278" cy="392333"/>
      </dsp:txXfrm>
    </dsp:sp>
    <dsp:sp modelId="{7402D1DE-97D9-7840-A378-E36A1CFC27B2}">
      <dsp:nvSpPr>
        <dsp:cNvPr id="0" name=""/>
        <dsp:cNvSpPr/>
      </dsp:nvSpPr>
      <dsp:spPr>
        <a:xfrm>
          <a:off x="4990008" y="1365"/>
          <a:ext cx="2636641" cy="1581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2015-2016</a:t>
          </a:r>
          <a:r>
            <a:rPr lang="en-US" sz="1800" kern="1200" dirty="0"/>
            <a:t>: proposed SAFE – meetings + regional scoping reports</a:t>
          </a:r>
        </a:p>
      </dsp:txBody>
      <dsp:txXfrm>
        <a:off x="5036343" y="47700"/>
        <a:ext cx="2543971" cy="1489315"/>
      </dsp:txXfrm>
    </dsp:sp>
    <dsp:sp modelId="{ADDED91F-6D86-4A46-8BEB-ECC443C8B470}">
      <dsp:nvSpPr>
        <dsp:cNvPr id="0" name=""/>
        <dsp:cNvSpPr/>
      </dsp:nvSpPr>
      <dsp:spPr>
        <a:xfrm rot="5400000">
          <a:off x="6028845" y="1767915"/>
          <a:ext cx="558968" cy="65388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112163" y="1815374"/>
        <a:ext cx="392333" cy="391278"/>
      </dsp:txXfrm>
    </dsp:sp>
    <dsp:sp modelId="{314069A4-EBF0-7C45-94BA-1B5DBCD17954}">
      <dsp:nvSpPr>
        <dsp:cNvPr id="0" name=""/>
        <dsp:cNvSpPr/>
      </dsp:nvSpPr>
      <dsp:spPr>
        <a:xfrm>
          <a:off x="4990008" y="2638007"/>
          <a:ext cx="2636641" cy="1581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2016</a:t>
          </a:r>
          <a:r>
            <a:rPr lang="en-US" sz="1800" kern="1200" dirty="0"/>
            <a:t>: </a:t>
          </a:r>
          <a:r>
            <a:rPr lang="en-US" sz="1800" kern="1200" dirty="0" err="1"/>
            <a:t>MoU</a:t>
          </a:r>
          <a:r>
            <a:rPr lang="en-US" sz="1800" kern="1200" dirty="0"/>
            <a:t> with </a:t>
          </a:r>
          <a:r>
            <a:rPr lang="en-US" sz="1800" kern="1200" dirty="0" err="1"/>
            <a:t>FoEI</a:t>
          </a:r>
          <a:r>
            <a:rPr lang="en-US" sz="1800" kern="1200" dirty="0"/>
            <a:t>; Members asked for more support at </a:t>
          </a:r>
          <a:r>
            <a:rPr lang="en-US" sz="1800" kern="1200" dirty="0" err="1"/>
            <a:t>Xth</a:t>
          </a:r>
          <a:r>
            <a:rPr lang="en-US" sz="1800" kern="1200" dirty="0"/>
            <a:t> GA in Felipe Carrillo Puerto</a:t>
          </a:r>
        </a:p>
      </dsp:txBody>
      <dsp:txXfrm>
        <a:off x="5036343" y="2684342"/>
        <a:ext cx="2543971" cy="1489315"/>
      </dsp:txXfrm>
    </dsp:sp>
    <dsp:sp modelId="{D9C17EC0-21F3-B849-8200-BEB619790D14}">
      <dsp:nvSpPr>
        <dsp:cNvPr id="0" name=""/>
        <dsp:cNvSpPr/>
      </dsp:nvSpPr>
      <dsp:spPr>
        <a:xfrm rot="10800000">
          <a:off x="4199015" y="3102056"/>
          <a:ext cx="558968" cy="65388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366705" y="3232833"/>
        <a:ext cx="391278" cy="392333"/>
      </dsp:txXfrm>
    </dsp:sp>
    <dsp:sp modelId="{F9C0FF8D-054C-8B47-8ACD-A3F4313D68F8}">
      <dsp:nvSpPr>
        <dsp:cNvPr id="0" name=""/>
        <dsp:cNvSpPr/>
      </dsp:nvSpPr>
      <dsp:spPr>
        <a:xfrm>
          <a:off x="1298709" y="2638007"/>
          <a:ext cx="2636641" cy="1581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2017</a:t>
          </a:r>
          <a:r>
            <a:rPr lang="en-US" sz="1800" kern="1200" dirty="0"/>
            <a:t>: included in Strategic Plan; draft position on “ICCAs as ‘No Go’ areas” discussed at </a:t>
          </a:r>
          <a:r>
            <a:rPr lang="en-US" sz="1800" kern="1200" dirty="0" err="1"/>
            <a:t>Xith</a:t>
          </a:r>
          <a:r>
            <a:rPr lang="en-US" sz="1800" kern="1200" dirty="0"/>
            <a:t> GA in Geneva</a:t>
          </a:r>
        </a:p>
      </dsp:txBody>
      <dsp:txXfrm>
        <a:off x="1345044" y="2684342"/>
        <a:ext cx="2543971" cy="1489315"/>
      </dsp:txXfrm>
    </dsp:sp>
    <dsp:sp modelId="{05319598-648E-3E44-A20C-EFC35C01204C}">
      <dsp:nvSpPr>
        <dsp:cNvPr id="0" name=""/>
        <dsp:cNvSpPr/>
      </dsp:nvSpPr>
      <dsp:spPr>
        <a:xfrm rot="5400000">
          <a:off x="2337546" y="4404557"/>
          <a:ext cx="558968" cy="65388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2420864" y="4452016"/>
        <a:ext cx="392333" cy="391278"/>
      </dsp:txXfrm>
    </dsp:sp>
    <dsp:sp modelId="{E1F87339-0F91-F549-B556-C954FA9A4DCF}">
      <dsp:nvSpPr>
        <dsp:cNvPr id="0" name=""/>
        <dsp:cNvSpPr/>
      </dsp:nvSpPr>
      <dsp:spPr>
        <a:xfrm>
          <a:off x="1298709" y="5274649"/>
          <a:ext cx="2636641" cy="158198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2017-early 2018</a:t>
          </a:r>
          <a:r>
            <a:rPr lang="en-US" sz="1800" kern="1200" dirty="0"/>
            <a:t>: developed framework for feasibility study, focusing on SE Asia – partnership w/</a:t>
          </a:r>
          <a:r>
            <a:rPr lang="en-US" sz="1800" kern="1200" dirty="0" err="1"/>
            <a:t>FoEI</a:t>
          </a:r>
          <a:r>
            <a:rPr lang="en-US" sz="1800" kern="1200" dirty="0"/>
            <a:t> changed</a:t>
          </a:r>
        </a:p>
      </dsp:txBody>
      <dsp:txXfrm>
        <a:off x="1345044" y="5320984"/>
        <a:ext cx="2543971" cy="1489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4CD03-3AE1-B745-BF20-DB189E3B2E06}">
      <dsp:nvSpPr>
        <dsp:cNvPr id="0" name=""/>
        <dsp:cNvSpPr/>
      </dsp:nvSpPr>
      <dsp:spPr>
        <a:xfrm>
          <a:off x="1743" y="455042"/>
          <a:ext cx="3717447" cy="22304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2017-2018</a:t>
          </a:r>
          <a:r>
            <a:rPr lang="en-US" sz="2500" kern="1200" dirty="0"/>
            <a:t>: broadening partnerships (Front Line Defenders, Defending the Defenders Coalition, UN Special Rapporteurs, etc.)</a:t>
          </a:r>
        </a:p>
      </dsp:txBody>
      <dsp:txXfrm>
        <a:off x="67071" y="520370"/>
        <a:ext cx="3586791" cy="2099812"/>
      </dsp:txXfrm>
    </dsp:sp>
    <dsp:sp modelId="{0FD5835A-FC47-DD45-B032-6760670DD299}">
      <dsp:nvSpPr>
        <dsp:cNvPr id="0" name=""/>
        <dsp:cNvSpPr/>
      </dsp:nvSpPr>
      <dsp:spPr>
        <a:xfrm>
          <a:off x="4046325" y="1109312"/>
          <a:ext cx="788098" cy="92192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46325" y="1293697"/>
        <a:ext cx="551669" cy="553156"/>
      </dsp:txXfrm>
    </dsp:sp>
    <dsp:sp modelId="{653825CC-82DB-D345-B808-A0CD0082EF58}">
      <dsp:nvSpPr>
        <dsp:cNvPr id="0" name=""/>
        <dsp:cNvSpPr/>
      </dsp:nvSpPr>
      <dsp:spPr>
        <a:xfrm>
          <a:off x="5206169" y="455042"/>
          <a:ext cx="3717447" cy="22304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June-Nov 2018</a:t>
          </a:r>
          <a:r>
            <a:rPr lang="en-US" sz="2500" kern="1200" dirty="0"/>
            <a:t>: second iteration of draft policy discussed at EGA in Montreal; discussions in Regional Assemblies</a:t>
          </a:r>
        </a:p>
      </dsp:txBody>
      <dsp:txXfrm>
        <a:off x="5271497" y="520370"/>
        <a:ext cx="3586791" cy="2099812"/>
      </dsp:txXfrm>
    </dsp:sp>
    <dsp:sp modelId="{76F714BF-7CC2-B040-8A97-E450A8F7EE2E}">
      <dsp:nvSpPr>
        <dsp:cNvPr id="0" name=""/>
        <dsp:cNvSpPr/>
      </dsp:nvSpPr>
      <dsp:spPr>
        <a:xfrm rot="5400000">
          <a:off x="6670843" y="2945731"/>
          <a:ext cx="788098" cy="92192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6788315" y="3012645"/>
        <a:ext cx="553156" cy="551669"/>
      </dsp:txXfrm>
    </dsp:sp>
    <dsp:sp modelId="{8D5C2FE4-17B0-4A4F-BA74-5E60369C09AC}">
      <dsp:nvSpPr>
        <dsp:cNvPr id="0" name=""/>
        <dsp:cNvSpPr/>
      </dsp:nvSpPr>
      <dsp:spPr>
        <a:xfrm>
          <a:off x="5206169" y="4172489"/>
          <a:ext cx="3717447" cy="22304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Nov 2018</a:t>
          </a:r>
          <a:r>
            <a:rPr lang="en-US" sz="2500" kern="1200" dirty="0"/>
            <a:t>: draft policy (third iteration) tabled for adoption by </a:t>
          </a:r>
          <a:r>
            <a:rPr lang="en-US" sz="2500" kern="1200" dirty="0" err="1"/>
            <a:t>XIIIth</a:t>
          </a:r>
          <a:r>
            <a:rPr lang="en-US" sz="2500" kern="1200" dirty="0"/>
            <a:t> GA in </a:t>
          </a:r>
          <a:r>
            <a:rPr lang="en-US" sz="2500" kern="1200" dirty="0" err="1"/>
            <a:t>Bishoftu</a:t>
          </a:r>
          <a:endParaRPr lang="en-US" sz="2500" kern="1200" dirty="0"/>
        </a:p>
      </dsp:txBody>
      <dsp:txXfrm>
        <a:off x="5271497" y="4237817"/>
        <a:ext cx="3586791" cy="2099812"/>
      </dsp:txXfrm>
    </dsp:sp>
    <dsp:sp modelId="{859E7B1B-08F1-DC47-9B0B-E1ACE64BB3E0}">
      <dsp:nvSpPr>
        <dsp:cNvPr id="0" name=""/>
        <dsp:cNvSpPr/>
      </dsp:nvSpPr>
      <dsp:spPr>
        <a:xfrm rot="10800000">
          <a:off x="4090935" y="4826760"/>
          <a:ext cx="788098" cy="92192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327364" y="5011145"/>
        <a:ext cx="551669" cy="553156"/>
      </dsp:txXfrm>
    </dsp:sp>
    <dsp:sp modelId="{E2B565B5-2AC0-A44C-87A0-129CC697303F}">
      <dsp:nvSpPr>
        <dsp:cNvPr id="0" name=""/>
        <dsp:cNvSpPr/>
      </dsp:nvSpPr>
      <dsp:spPr>
        <a:xfrm>
          <a:off x="1743" y="4172489"/>
          <a:ext cx="3717447" cy="223046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Next steps</a:t>
          </a:r>
          <a:r>
            <a:rPr lang="en-US" sz="2500" kern="1200" dirty="0"/>
            <a:t>: further develop Action Plan + partnerships to operationalize it</a:t>
          </a:r>
        </a:p>
      </dsp:txBody>
      <dsp:txXfrm>
        <a:off x="67071" y="4237817"/>
        <a:ext cx="3586791" cy="20998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3D331-5649-954D-8156-0221AAE04388}"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87096-CA38-614A-AFD4-1EAB0D160046}" type="slidenum">
              <a:rPr lang="en-US" smtClean="0"/>
              <a:t>‹#›</a:t>
            </a:fld>
            <a:endParaRPr lang="en-US"/>
          </a:p>
        </p:txBody>
      </p:sp>
    </p:spTree>
    <p:extLst>
      <p:ext uri="{BB962C8B-B14F-4D97-AF65-F5344CB8AC3E}">
        <p14:creationId xmlns:p14="http://schemas.microsoft.com/office/powerpoint/2010/main" val="715018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peoples and local communities are on the frontlines of struggles to resist these threats … they are both the first and the last lines of defense</a:t>
            </a:r>
            <a:r>
              <a:rPr lang="en-US" baseline="0" dirty="0"/>
              <a:t> </a:t>
            </a:r>
            <a:r>
              <a:rPr lang="en-US" dirty="0"/>
              <a:t>to protect and defend their territories and areas.</a:t>
            </a:r>
          </a:p>
        </p:txBody>
      </p:sp>
      <p:sp>
        <p:nvSpPr>
          <p:cNvPr id="4" name="Slide Number Placeholder 3"/>
          <p:cNvSpPr>
            <a:spLocks noGrp="1"/>
          </p:cNvSpPr>
          <p:nvPr>
            <p:ph type="sldNum" sz="quarter" idx="10"/>
          </p:nvPr>
        </p:nvSpPr>
        <p:spPr/>
        <p:txBody>
          <a:bodyPr/>
          <a:lstStyle/>
          <a:p>
            <a:fld id="{86ABA9FF-649C-C24C-9DC3-2BE9350D078E}" type="slidenum">
              <a:rPr lang="en-US" smtClean="0"/>
              <a:t>6</a:t>
            </a:fld>
            <a:endParaRPr lang="en-US"/>
          </a:p>
        </p:txBody>
      </p:sp>
    </p:spTree>
    <p:extLst>
      <p:ext uri="{BB962C8B-B14F-4D97-AF65-F5344CB8AC3E}">
        <p14:creationId xmlns:p14="http://schemas.microsoft.com/office/powerpoint/2010/main" val="238349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peoples and local communities are on the frontlines of struggles to resist these threats … they are both the first and the last lines of defense</a:t>
            </a:r>
            <a:r>
              <a:rPr lang="en-US" baseline="0" dirty="0"/>
              <a:t> </a:t>
            </a:r>
            <a:r>
              <a:rPr lang="en-US" dirty="0"/>
              <a:t>to protect and defend their territories and areas.</a:t>
            </a:r>
          </a:p>
        </p:txBody>
      </p:sp>
      <p:sp>
        <p:nvSpPr>
          <p:cNvPr id="4" name="Slide Number Placeholder 3"/>
          <p:cNvSpPr>
            <a:spLocks noGrp="1"/>
          </p:cNvSpPr>
          <p:nvPr>
            <p:ph type="sldNum" sz="quarter" idx="10"/>
          </p:nvPr>
        </p:nvSpPr>
        <p:spPr/>
        <p:txBody>
          <a:bodyPr/>
          <a:lstStyle/>
          <a:p>
            <a:fld id="{86ABA9FF-649C-C24C-9DC3-2BE9350D078E}" type="slidenum">
              <a:rPr lang="en-US" smtClean="0"/>
              <a:t>16</a:t>
            </a:fld>
            <a:endParaRPr lang="en-US"/>
          </a:p>
        </p:txBody>
      </p:sp>
    </p:spTree>
    <p:extLst>
      <p:ext uri="{BB962C8B-B14F-4D97-AF65-F5344CB8AC3E}">
        <p14:creationId xmlns:p14="http://schemas.microsoft.com/office/powerpoint/2010/main" val="288627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peoples and local communities are on the frontlines of struggles to resist these threats … they are both the first and the last lines of defense</a:t>
            </a:r>
            <a:r>
              <a:rPr lang="en-US" baseline="0" dirty="0"/>
              <a:t> </a:t>
            </a:r>
            <a:r>
              <a:rPr lang="en-US" dirty="0"/>
              <a:t>to protect and defend their territories and areas.</a:t>
            </a:r>
          </a:p>
        </p:txBody>
      </p:sp>
      <p:sp>
        <p:nvSpPr>
          <p:cNvPr id="4" name="Slide Number Placeholder 3"/>
          <p:cNvSpPr>
            <a:spLocks noGrp="1"/>
          </p:cNvSpPr>
          <p:nvPr>
            <p:ph type="sldNum" sz="quarter" idx="10"/>
          </p:nvPr>
        </p:nvSpPr>
        <p:spPr/>
        <p:txBody>
          <a:bodyPr/>
          <a:lstStyle/>
          <a:p>
            <a:fld id="{86ABA9FF-649C-C24C-9DC3-2BE9350D078E}" type="slidenum">
              <a:rPr lang="en-US" smtClean="0"/>
              <a:t>17</a:t>
            </a:fld>
            <a:endParaRPr lang="en-US"/>
          </a:p>
        </p:txBody>
      </p:sp>
    </p:spTree>
    <p:extLst>
      <p:ext uri="{BB962C8B-B14F-4D97-AF65-F5344CB8AC3E}">
        <p14:creationId xmlns:p14="http://schemas.microsoft.com/office/powerpoint/2010/main" val="166736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peoples and local communities are on the frontlines of struggles to resist these threats … they are both the first and the last lines of defense</a:t>
            </a:r>
            <a:r>
              <a:rPr lang="en-US" baseline="0" dirty="0"/>
              <a:t> </a:t>
            </a:r>
            <a:r>
              <a:rPr lang="en-US" dirty="0"/>
              <a:t>to protect and defend their territories and areas.</a:t>
            </a:r>
          </a:p>
        </p:txBody>
      </p:sp>
      <p:sp>
        <p:nvSpPr>
          <p:cNvPr id="4" name="Slide Number Placeholder 3"/>
          <p:cNvSpPr>
            <a:spLocks noGrp="1"/>
          </p:cNvSpPr>
          <p:nvPr>
            <p:ph type="sldNum" sz="quarter" idx="10"/>
          </p:nvPr>
        </p:nvSpPr>
        <p:spPr/>
        <p:txBody>
          <a:bodyPr/>
          <a:lstStyle/>
          <a:p>
            <a:fld id="{86ABA9FF-649C-C24C-9DC3-2BE9350D078E}" type="slidenum">
              <a:rPr lang="en-US" smtClean="0"/>
              <a:t>18</a:t>
            </a:fld>
            <a:endParaRPr lang="en-US"/>
          </a:p>
        </p:txBody>
      </p:sp>
    </p:spTree>
    <p:extLst>
      <p:ext uri="{BB962C8B-B14F-4D97-AF65-F5344CB8AC3E}">
        <p14:creationId xmlns:p14="http://schemas.microsoft.com/office/powerpoint/2010/main" val="50079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87096-CA38-614A-AFD4-1EAB0D160046}" type="slidenum">
              <a:rPr lang="en-US" smtClean="0"/>
              <a:t>19</a:t>
            </a:fld>
            <a:endParaRPr lang="en-US"/>
          </a:p>
        </p:txBody>
      </p:sp>
    </p:spTree>
    <p:extLst>
      <p:ext uri="{BB962C8B-B14F-4D97-AF65-F5344CB8AC3E}">
        <p14:creationId xmlns:p14="http://schemas.microsoft.com/office/powerpoint/2010/main" val="306764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March 2016 summary document: proposed main objective of SAFE = “To protect and promote the rights of the defenders of the commons and ICCAs who are at risk and/or experience a spectrum of human rights violations”</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Proposed </a:t>
            </a:r>
            <a:r>
              <a:rPr lang="en-US" b="1" dirty="0"/>
              <a:t>specific objectives</a:t>
            </a:r>
            <a:r>
              <a:rPr lang="en-US" dirty="0"/>
              <a:t>:</a:t>
            </a:r>
          </a:p>
          <a:p>
            <a:pPr lvl="1"/>
            <a:r>
              <a:rPr lang="en-US" dirty="0"/>
              <a:t>Reduce risks faced by defenders and prevent violations of human rights</a:t>
            </a:r>
          </a:p>
          <a:p>
            <a:pPr lvl="1"/>
            <a:r>
              <a:rPr lang="en-US" dirty="0"/>
              <a:t>Offer rapid interventions in emergency situations</a:t>
            </a:r>
          </a:p>
          <a:p>
            <a:pPr lvl="1"/>
            <a:r>
              <a:rPr lang="en-US" dirty="0"/>
              <a:t>Support long-term actions to secure justice</a:t>
            </a:r>
          </a:p>
          <a:p>
            <a:pPr lvl="1"/>
            <a:r>
              <a:rPr lang="en-US" dirty="0"/>
              <a:t>Offer ‘solidarity compensation’ to defenders and/or their families who have suffered violations but have little chance to secure justice</a:t>
            </a:r>
          </a:p>
          <a:p>
            <a:pPr marL="171450" indent="-171450">
              <a:buFontTx/>
              <a:buChar char="-"/>
            </a:pPr>
            <a:r>
              <a:rPr lang="en-US" dirty="0"/>
              <a:t>Nov 2016: </a:t>
            </a:r>
            <a:r>
              <a:rPr lang="en-US" dirty="0" err="1"/>
              <a:t>MoU</a:t>
            </a:r>
            <a:r>
              <a:rPr lang="en-US" baseline="0" dirty="0"/>
              <a:t> with </a:t>
            </a:r>
            <a:r>
              <a:rPr lang="en-US" baseline="0" dirty="0" err="1"/>
              <a:t>FoEI</a:t>
            </a:r>
            <a:r>
              <a:rPr lang="en-US" baseline="0" dirty="0"/>
              <a:t> included agreement to:</a:t>
            </a:r>
          </a:p>
          <a:p>
            <a:pPr marL="628650" lvl="1" indent="-171450">
              <a:buFontTx/>
              <a:buChar char="-"/>
            </a:pPr>
            <a:r>
              <a:rPr lang="en-US" dirty="0"/>
              <a:t>Carry out a feasibility study on how SAFE could potentially operate in practice as a collaborative initiative between them</a:t>
            </a:r>
          </a:p>
          <a:p>
            <a:pPr marL="628650" lvl="1" indent="-171450">
              <a:buFontTx/>
              <a:buChar char="-"/>
            </a:pPr>
            <a:r>
              <a:rPr lang="en-US" dirty="0"/>
              <a:t>Collaborate in Asia-Pacific on concrete “SAFE initiatives” financed as part of </a:t>
            </a:r>
            <a:r>
              <a:rPr lang="en-US" dirty="0" err="1"/>
              <a:t>FoEI’s</a:t>
            </a:r>
            <a:r>
              <a:rPr lang="en-US" dirty="0"/>
              <a:t> EU-funded </a:t>
            </a:r>
            <a:r>
              <a:rPr lang="en-US" dirty="0" err="1"/>
              <a:t>programme</a:t>
            </a:r>
            <a:r>
              <a:rPr lang="en-US" dirty="0"/>
              <a:t> on environmental and human rights defenders in Asia-Pacific (agreed to start with South East Asia)</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First iteration</a:t>
            </a:r>
            <a:r>
              <a:rPr lang="en-US" baseline="0" dirty="0"/>
              <a:t> of policy: focus on ICCAs self-declared as “no-go” areas for destructive industries</a:t>
            </a:r>
          </a:p>
          <a:p>
            <a:pPr marL="171450" lvl="0" indent="-171450">
              <a:buFontTx/>
              <a:buChar char="-"/>
            </a:pPr>
            <a:r>
              <a:rPr lang="en-US" dirty="0"/>
              <a:t>Feasibility</a:t>
            </a:r>
            <a:r>
              <a:rPr lang="en-US" baseline="0" dirty="0"/>
              <a:t> study i</a:t>
            </a:r>
            <a:r>
              <a:rPr lang="en-US" dirty="0"/>
              <a:t>ndicative methodology:</a:t>
            </a:r>
          </a:p>
          <a:p>
            <a:pPr lvl="1"/>
            <a:r>
              <a:rPr lang="en-US" dirty="0"/>
              <a:t>Desktop review of recent literature and existing initiatives</a:t>
            </a:r>
          </a:p>
          <a:p>
            <a:pPr lvl="1"/>
            <a:r>
              <a:rPr lang="en-US" dirty="0"/>
              <a:t>Case studies to test SAFE in practice</a:t>
            </a:r>
          </a:p>
          <a:p>
            <a:pPr lvl="1"/>
            <a:r>
              <a:rPr lang="en-US" dirty="0"/>
              <a:t>Assessment of internal </a:t>
            </a:r>
            <a:r>
              <a:rPr lang="en-US" dirty="0" err="1"/>
              <a:t>organisational</a:t>
            </a:r>
            <a:r>
              <a:rPr lang="en-US" dirty="0"/>
              <a:t> considerations</a:t>
            </a:r>
          </a:p>
        </p:txBody>
      </p:sp>
      <p:sp>
        <p:nvSpPr>
          <p:cNvPr id="4" name="Slide Number Placeholder 3"/>
          <p:cNvSpPr>
            <a:spLocks noGrp="1"/>
          </p:cNvSpPr>
          <p:nvPr>
            <p:ph type="sldNum" sz="quarter" idx="10"/>
          </p:nvPr>
        </p:nvSpPr>
        <p:spPr/>
        <p:txBody>
          <a:bodyPr/>
          <a:lstStyle/>
          <a:p>
            <a:fld id="{52587096-CA38-614A-AFD4-1EAB0D160046}" type="slidenum">
              <a:rPr lang="en-US" smtClean="0"/>
              <a:t>21</a:t>
            </a:fld>
            <a:endParaRPr lang="en-US"/>
          </a:p>
        </p:txBody>
      </p:sp>
    </p:spTree>
    <p:extLst>
      <p:ext uri="{BB962C8B-B14F-4D97-AF65-F5344CB8AC3E}">
        <p14:creationId xmlns:p14="http://schemas.microsoft.com/office/powerpoint/2010/main" val="374512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Decided to focus more on developing broader partnerships + due diligence of existing initiatives on defenders (e.g. no assessments of their effectiveness)</a:t>
            </a:r>
          </a:p>
          <a:p>
            <a:pPr marL="171450" indent="-171450">
              <a:buFontTx/>
              <a:buChar char="-"/>
            </a:pPr>
            <a:r>
              <a:rPr lang="en-US" baseline="0" dirty="0"/>
              <a:t>Second iteration:</a:t>
            </a:r>
          </a:p>
          <a:p>
            <a:pPr marL="628650" lvl="1" indent="-171450">
              <a:buFontTx/>
              <a:buChar char="-"/>
            </a:pPr>
            <a:r>
              <a:rPr lang="en-US" baseline="0" dirty="0"/>
              <a:t>Framed more clearly as a policy with broader scope + ‘external strategy’ with different approaches to achieve it</a:t>
            </a:r>
          </a:p>
          <a:p>
            <a:pPr marL="628650" lvl="1" indent="-171450">
              <a:buFontTx/>
              <a:buChar char="-"/>
            </a:pPr>
            <a:r>
              <a:rPr lang="en-US" baseline="0" dirty="0"/>
              <a:t>More clearly distinguished between position on “no-go” areas and position on “defenders”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a:t>Explicit focus on territories of life – more holistic collective dimensions and preventative measures, individual defenders is part and parcel with that</a:t>
            </a:r>
          </a:p>
          <a:p>
            <a:pPr marL="628650" lvl="1" indent="-171450">
              <a:buFontTx/>
              <a:buChar char="-"/>
            </a:pPr>
            <a:r>
              <a:rPr lang="en-US" baseline="0" dirty="0"/>
              <a:t>Prelim draft Action Plan</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MY" dirty="0">
                <a:solidFill>
                  <a:srgbClr val="000000"/>
                </a:solidFill>
              </a:rPr>
              <a:t>EGA: if we start with defending ICCAs, we will provide protection prior to an acute need to defend a particular defender; this is our comparative advantage vs. other organisations</a:t>
            </a:r>
            <a:endParaRPr lang="en-US" baseline="0" dirty="0"/>
          </a:p>
          <a:p>
            <a:pPr marL="171450" indent="-171450">
              <a:buFontTx/>
              <a:buChar char="-"/>
            </a:pPr>
            <a:r>
              <a:rPr lang="en-US" baseline="0" dirty="0"/>
              <a:t>Third iteration: </a:t>
            </a:r>
          </a:p>
          <a:p>
            <a:pPr marL="628650" lvl="1" indent="-171450">
              <a:buFontTx/>
              <a:buChar char="-"/>
            </a:pPr>
            <a:endParaRPr lang="en-US" baseline="0" dirty="0"/>
          </a:p>
        </p:txBody>
      </p:sp>
      <p:sp>
        <p:nvSpPr>
          <p:cNvPr id="4" name="Slide Number Placeholder 3"/>
          <p:cNvSpPr>
            <a:spLocks noGrp="1"/>
          </p:cNvSpPr>
          <p:nvPr>
            <p:ph type="sldNum" sz="quarter" idx="10"/>
          </p:nvPr>
        </p:nvSpPr>
        <p:spPr/>
        <p:txBody>
          <a:bodyPr/>
          <a:lstStyle/>
          <a:p>
            <a:fld id="{52587096-CA38-614A-AFD4-1EAB0D160046}" type="slidenum">
              <a:rPr lang="en-US" smtClean="0"/>
              <a:t>22</a:t>
            </a:fld>
            <a:endParaRPr lang="en-US"/>
          </a:p>
        </p:txBody>
      </p:sp>
    </p:spTree>
    <p:extLst>
      <p:ext uri="{BB962C8B-B14F-4D97-AF65-F5344CB8AC3E}">
        <p14:creationId xmlns:p14="http://schemas.microsoft.com/office/powerpoint/2010/main" val="374512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87096-CA38-614A-AFD4-1EAB0D160046}" type="slidenum">
              <a:rPr lang="en-US" smtClean="0"/>
              <a:t>8</a:t>
            </a:fld>
            <a:endParaRPr lang="en-US"/>
          </a:p>
        </p:txBody>
      </p:sp>
    </p:spTree>
    <p:extLst>
      <p:ext uri="{BB962C8B-B14F-4D97-AF65-F5344CB8AC3E}">
        <p14:creationId xmlns:p14="http://schemas.microsoft.com/office/powerpoint/2010/main" val="30676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Much of the planet’s remaining biological and cultural diversity exists within territories and areas</a:t>
            </a:r>
            <a:r>
              <a:rPr lang="en-US" baseline="0" dirty="0"/>
              <a:t> governed, managed and</a:t>
            </a:r>
            <a:r>
              <a:rPr lang="en-US" dirty="0"/>
              <a:t> conserved by indigenous peoples and local communities</a:t>
            </a:r>
          </a:p>
        </p:txBody>
      </p:sp>
      <p:sp>
        <p:nvSpPr>
          <p:cNvPr id="112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5B7DECE-9E7C-3C47-ACEC-8ED494841CB4}" type="slidenum">
              <a:rPr lang="en-GB">
                <a:latin typeface="Arial" charset="0"/>
                <a:cs typeface="Arial" charset="0"/>
              </a:rPr>
              <a:pPr/>
              <a:t>9</a:t>
            </a:fld>
            <a:endParaRPr lang="en-GB">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Much of the planet’s remaining biological and cultural diversity exists within territories and areas</a:t>
            </a:r>
            <a:r>
              <a:rPr lang="en-US" baseline="0" dirty="0"/>
              <a:t> governed, managed and</a:t>
            </a:r>
            <a:r>
              <a:rPr lang="en-US" dirty="0"/>
              <a:t> conserved by indigenous peoples and local communities</a:t>
            </a:r>
          </a:p>
        </p:txBody>
      </p:sp>
      <p:sp>
        <p:nvSpPr>
          <p:cNvPr id="194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62E6426-1761-1C4A-B39D-D2975B50A006}" type="slidenum">
              <a:rPr lang="en-GB">
                <a:latin typeface="Arial" charset="0"/>
                <a:cs typeface="Arial" charset="0"/>
              </a:rPr>
              <a:pPr/>
              <a:t>10</a:t>
            </a:fld>
            <a:endParaRPr lang="en-GB">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Much of the planet’s remaining biological and cultural diversity exists within territories and areas</a:t>
            </a:r>
            <a:r>
              <a:rPr lang="en-US" baseline="0" dirty="0"/>
              <a:t> governed, managed and</a:t>
            </a:r>
            <a:r>
              <a:rPr lang="en-US" dirty="0"/>
              <a:t> conserved by indigenous peoples and local communities</a:t>
            </a:r>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C2CF7C1-239A-D049-AC27-DD000130A6A0}" type="slidenum">
              <a:rPr lang="en-US">
                <a:latin typeface="Arial" charset="0"/>
                <a:cs typeface="Arial" charset="0"/>
              </a:rPr>
              <a:pPr/>
              <a:t>11</a:t>
            </a:fld>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planet’s remaining biological and cultural diversity exists within territories and areas</a:t>
            </a:r>
            <a:r>
              <a:rPr lang="en-US" baseline="0" dirty="0"/>
              <a:t> governed, managed and</a:t>
            </a:r>
            <a:r>
              <a:rPr lang="en-US" dirty="0"/>
              <a:t> conserved by indigenous peoples and local communities</a:t>
            </a:r>
          </a:p>
        </p:txBody>
      </p:sp>
      <p:sp>
        <p:nvSpPr>
          <p:cNvPr id="4" name="Slide Number Placeholder 3"/>
          <p:cNvSpPr>
            <a:spLocks noGrp="1"/>
          </p:cNvSpPr>
          <p:nvPr>
            <p:ph type="sldNum" sz="quarter" idx="10"/>
          </p:nvPr>
        </p:nvSpPr>
        <p:spPr/>
        <p:txBody>
          <a:bodyPr/>
          <a:lstStyle/>
          <a:p>
            <a:fld id="{86ABA9FF-649C-C24C-9DC3-2BE9350D078E}" type="slidenum">
              <a:rPr lang="en-US" smtClean="0"/>
              <a:t>12</a:t>
            </a:fld>
            <a:endParaRPr lang="en-US"/>
          </a:p>
        </p:txBody>
      </p:sp>
    </p:spTree>
    <p:extLst>
      <p:ext uri="{BB962C8B-B14F-4D97-AF65-F5344CB8AC3E}">
        <p14:creationId xmlns:p14="http://schemas.microsoft.com/office/powerpoint/2010/main" val="372361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territories and areas are under increasing threat – particularly from industrial activities such as mining, infrastructure, and agribusiness</a:t>
            </a:r>
          </a:p>
        </p:txBody>
      </p:sp>
      <p:sp>
        <p:nvSpPr>
          <p:cNvPr id="4" name="Slide Number Placeholder 3"/>
          <p:cNvSpPr>
            <a:spLocks noGrp="1"/>
          </p:cNvSpPr>
          <p:nvPr>
            <p:ph type="sldNum" sz="quarter" idx="10"/>
          </p:nvPr>
        </p:nvSpPr>
        <p:spPr/>
        <p:txBody>
          <a:bodyPr/>
          <a:lstStyle/>
          <a:p>
            <a:fld id="{86ABA9FF-649C-C24C-9DC3-2BE9350D078E}" type="slidenum">
              <a:rPr lang="en-US" smtClean="0"/>
              <a:t>13</a:t>
            </a:fld>
            <a:endParaRPr lang="en-US"/>
          </a:p>
        </p:txBody>
      </p:sp>
    </p:spTree>
    <p:extLst>
      <p:ext uri="{BB962C8B-B14F-4D97-AF65-F5344CB8AC3E}">
        <p14:creationId xmlns:p14="http://schemas.microsoft.com/office/powerpoint/2010/main" val="2024427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territories and areas are under increasing threat – particularly from industrial activities such as mining, infrastructure, and agribusiness</a:t>
            </a:r>
          </a:p>
        </p:txBody>
      </p:sp>
      <p:sp>
        <p:nvSpPr>
          <p:cNvPr id="4" name="Slide Number Placeholder 3"/>
          <p:cNvSpPr>
            <a:spLocks noGrp="1"/>
          </p:cNvSpPr>
          <p:nvPr>
            <p:ph type="sldNum" sz="quarter" idx="10"/>
          </p:nvPr>
        </p:nvSpPr>
        <p:spPr/>
        <p:txBody>
          <a:bodyPr/>
          <a:lstStyle/>
          <a:p>
            <a:fld id="{86ABA9FF-649C-C24C-9DC3-2BE9350D078E}" type="slidenum">
              <a:rPr lang="en-US" smtClean="0"/>
              <a:t>14</a:t>
            </a:fld>
            <a:endParaRPr lang="en-US"/>
          </a:p>
        </p:txBody>
      </p:sp>
    </p:spTree>
    <p:extLst>
      <p:ext uri="{BB962C8B-B14F-4D97-AF65-F5344CB8AC3E}">
        <p14:creationId xmlns:p14="http://schemas.microsoft.com/office/powerpoint/2010/main" val="368963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these territories and areas are under increasing threat – particularly from industrial activities such as mining, infrastructure, and agribusiness</a:t>
            </a:r>
          </a:p>
        </p:txBody>
      </p:sp>
      <p:sp>
        <p:nvSpPr>
          <p:cNvPr id="4" name="Slide Number Placeholder 3"/>
          <p:cNvSpPr>
            <a:spLocks noGrp="1"/>
          </p:cNvSpPr>
          <p:nvPr>
            <p:ph type="sldNum" sz="quarter" idx="10"/>
          </p:nvPr>
        </p:nvSpPr>
        <p:spPr/>
        <p:txBody>
          <a:bodyPr/>
          <a:lstStyle/>
          <a:p>
            <a:fld id="{86ABA9FF-649C-C24C-9DC3-2BE9350D078E}" type="slidenum">
              <a:rPr lang="en-US" smtClean="0"/>
              <a:t>15</a:t>
            </a:fld>
            <a:endParaRPr lang="en-US"/>
          </a:p>
        </p:txBody>
      </p:sp>
    </p:spTree>
    <p:extLst>
      <p:ext uri="{BB962C8B-B14F-4D97-AF65-F5344CB8AC3E}">
        <p14:creationId xmlns:p14="http://schemas.microsoft.com/office/powerpoint/2010/main" val="256452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2079D6-5B38-0044-95E9-DC61ADC6EAE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079D6-5B38-0044-95E9-DC61ADC6EAE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079D6-5B38-0044-95E9-DC61ADC6EAE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079D6-5B38-0044-95E9-DC61ADC6EAE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079D6-5B38-0044-95E9-DC61ADC6EAE7}"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2079D6-5B38-0044-95E9-DC61ADC6EAE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2079D6-5B38-0044-95E9-DC61ADC6EAE7}"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2079D6-5B38-0044-95E9-DC61ADC6EAE7}"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079D6-5B38-0044-95E9-DC61ADC6EAE7}"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079D6-5B38-0044-95E9-DC61ADC6EAE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079D6-5B38-0044-95E9-DC61ADC6EAE7}"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05CE3-1454-A942-8A63-C5C4714C31A8}"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079D6-5B38-0044-95E9-DC61ADC6EAE7}" type="datetimeFigureOut">
              <a:rPr lang="en-US" smtClean="0"/>
              <a:t>12/3/2019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05CE3-1454-A942-8A63-C5C4714C31A8}"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nvirodefenders.afric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9961"/>
            <a:ext cx="9144000" cy="4153943"/>
          </a:xfrm>
          <a:solidFill>
            <a:srgbClr val="FFFFFF"/>
          </a:solidFill>
        </p:spPr>
        <p:txBody>
          <a:bodyPr>
            <a:noAutofit/>
          </a:bodyPr>
          <a:lstStyle/>
          <a:p>
            <a:r>
              <a:rPr lang="en-US" sz="5400" b="1" dirty="0">
                <a:solidFill>
                  <a:schemeClr val="bg1"/>
                </a:solidFill>
                <a:latin typeface="Arial Black"/>
                <a:cs typeface="Arial Black"/>
              </a:rPr>
              <a:t>“Defending Territories of Life &amp; Their Defenders”</a:t>
            </a:r>
            <a:endParaRPr lang="en-US" sz="4800" b="1" dirty="0">
              <a:solidFill>
                <a:schemeClr val="bg1"/>
              </a:solidFill>
            </a:endParaRPr>
          </a:p>
        </p:txBody>
      </p:sp>
      <p:sp>
        <p:nvSpPr>
          <p:cNvPr id="3" name="Subtitle 2"/>
          <p:cNvSpPr>
            <a:spLocks noGrp="1"/>
          </p:cNvSpPr>
          <p:nvPr>
            <p:ph type="subTitle" idx="1"/>
          </p:nvPr>
        </p:nvSpPr>
        <p:spPr>
          <a:xfrm>
            <a:off x="685800" y="4897120"/>
            <a:ext cx="7651566" cy="1713803"/>
          </a:xfrm>
        </p:spPr>
        <p:txBody>
          <a:bodyPr>
            <a:noAutofit/>
          </a:bodyPr>
          <a:lstStyle/>
          <a:p>
            <a:r>
              <a:rPr lang="en-GB" sz="2400" dirty="0">
                <a:latin typeface="Arial Black"/>
                <a:cs typeface="Arial Black"/>
              </a:rPr>
              <a:t>ICCA Consortium General Assembly</a:t>
            </a:r>
          </a:p>
          <a:p>
            <a:r>
              <a:rPr lang="en-GB" sz="2400" dirty="0">
                <a:latin typeface="Arial Black"/>
                <a:cs typeface="Arial Black"/>
              </a:rPr>
              <a:t>December 2019: </a:t>
            </a:r>
            <a:r>
              <a:rPr lang="en-GB" sz="2400" dirty="0" err="1">
                <a:latin typeface="Arial Black"/>
                <a:cs typeface="Arial Black"/>
              </a:rPr>
              <a:t>Pooven</a:t>
            </a:r>
            <a:r>
              <a:rPr lang="en-GB" sz="2400" dirty="0">
                <a:latin typeface="Arial Black"/>
                <a:cs typeface="Arial Black"/>
              </a:rPr>
              <a:t> Moodley, </a:t>
            </a:r>
            <a:endParaRPr lang="en-US" sz="2400" dirty="0">
              <a:solidFill>
                <a:schemeClr val="tx1"/>
              </a:solidFill>
            </a:endParaRPr>
          </a:p>
          <a:p>
            <a:r>
              <a:rPr lang="en-US" sz="2400" dirty="0">
                <a:solidFill>
                  <a:schemeClr val="tx1"/>
                </a:solidFill>
                <a:latin typeface="Arial Black" panose="020B0A04020102020204" pitchFamily="34" charset="0"/>
              </a:rPr>
              <a:t>José </a:t>
            </a:r>
            <a:r>
              <a:rPr lang="en-US" sz="2400" dirty="0" err="1">
                <a:solidFill>
                  <a:schemeClr val="tx1"/>
                </a:solidFill>
                <a:latin typeface="Arial Black" panose="020B0A04020102020204" pitchFamily="34" charset="0"/>
              </a:rPr>
              <a:t>Aylwin</a:t>
            </a:r>
            <a:r>
              <a:rPr lang="en-US" sz="2400" dirty="0">
                <a:solidFill>
                  <a:schemeClr val="tx1"/>
                </a:solidFill>
                <a:latin typeface="Arial Black" panose="020B0A04020102020204" pitchFamily="34" charset="0"/>
              </a:rPr>
              <a:t>, Holly Jonas</a:t>
            </a:r>
          </a:p>
          <a:p>
            <a:endParaRPr lang="en-GB" sz="2400" dirty="0">
              <a:latin typeface="Arial Black"/>
              <a:cs typeface="Arial Black"/>
            </a:endParaRPr>
          </a:p>
        </p:txBody>
      </p:sp>
    </p:spTree>
    <p:extLst>
      <p:ext uri="{BB962C8B-B14F-4D97-AF65-F5344CB8AC3E}">
        <p14:creationId xmlns:p14="http://schemas.microsoft.com/office/powerpoint/2010/main" val="420273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2A87-AB33-4F8E-904E-B3F71F8635F1}"/>
              </a:ext>
            </a:extLst>
          </p:cNvPr>
          <p:cNvSpPr>
            <a:spLocks noGrp="1"/>
          </p:cNvSpPr>
          <p:nvPr>
            <p:ph type="title"/>
          </p:nvPr>
        </p:nvSpPr>
        <p:spPr/>
        <p:txBody>
          <a:bodyPr/>
          <a:lstStyle/>
          <a:p>
            <a:pPr eaLnBrk="1" hangingPunct="1">
              <a:defRPr/>
            </a:pPr>
            <a:endParaRPr lang="en-GB">
              <a:ea typeface="+mj-ea"/>
            </a:endParaRPr>
          </a:p>
        </p:txBody>
      </p:sp>
      <p:sp>
        <p:nvSpPr>
          <p:cNvPr id="3" name="Content Placeholder 2">
            <a:extLst>
              <a:ext uri="{FF2B5EF4-FFF2-40B4-BE49-F238E27FC236}">
                <a16:creationId xmlns:a16="http://schemas.microsoft.com/office/drawing/2014/main" id="{10E435E4-5016-4659-9576-6DC33B40A292}"/>
              </a:ext>
            </a:extLst>
          </p:cNvPr>
          <p:cNvSpPr>
            <a:spLocks noGrp="1"/>
          </p:cNvSpPr>
          <p:nvPr>
            <p:ph idx="1"/>
          </p:nvPr>
        </p:nvSpPr>
        <p:spPr/>
        <p:txBody>
          <a:bodyPr/>
          <a:lstStyle/>
          <a:p>
            <a:pPr eaLnBrk="1" hangingPunct="1">
              <a:buFont typeface="Wingdings" panose="05000000000000000000" pitchFamily="2" charset="2"/>
              <a:buChar char="n"/>
              <a:defRPr/>
            </a:pPr>
            <a:endParaRPr lang="en-GB">
              <a:ea typeface="+mn-ea"/>
            </a:endParaRPr>
          </a:p>
        </p:txBody>
      </p:sp>
      <p:pic>
        <p:nvPicPr>
          <p:cNvPr id="18436" name="Picture 2" descr="C:\Users\GBF\Desktop\STRIKING PICTURES\nursing turt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600" y="-112713"/>
            <a:ext cx="10637838" cy="7070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14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SC01487"/>
          <p:cNvPicPr>
            <a:picLocks noChangeAspect="1" noChangeArrowheads="1"/>
          </p:cNvPicPr>
          <p:nvPr/>
        </p:nvPicPr>
        <p:blipFill>
          <a:blip r:embed="rId3">
            <a:lum bright="-6000" contrast="36000"/>
            <a:extLst>
              <a:ext uri="{28A0092B-C50C-407E-A947-70E740481C1C}">
                <a14:useLocalDpi xmlns:a14="http://schemas.microsoft.com/office/drawing/2010/main"/>
              </a:ext>
            </a:extLst>
          </a:blip>
          <a:srcRect/>
          <a:stretch>
            <a:fillRect/>
          </a:stretch>
        </p:blipFill>
        <p:spPr bwMode="auto">
          <a:xfrm>
            <a:off x="-76200" y="0"/>
            <a:ext cx="9220200" cy="691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GBF\Desktop\STRIKING PICTURES\P103016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4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20150827-15411-lmwuv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7873028" y="6425289"/>
            <a:ext cx="1230738" cy="369332"/>
          </a:xfrm>
          <a:prstGeom prst="rect">
            <a:avLst/>
          </a:prstGeom>
          <a:noFill/>
        </p:spPr>
        <p:txBody>
          <a:bodyPr wrap="none" rtlCol="0">
            <a:spAutoFit/>
          </a:bodyPr>
          <a:lstStyle/>
          <a:p>
            <a:r>
              <a:rPr lang="en-US" dirty="0"/>
              <a:t>© P. </a:t>
            </a:r>
            <a:r>
              <a:rPr lang="en-US" dirty="0" err="1"/>
              <a:t>Taplin</a:t>
            </a:r>
            <a:endParaRPr lang="en-US" dirty="0"/>
          </a:p>
        </p:txBody>
      </p:sp>
    </p:spTree>
    <p:extLst>
      <p:ext uri="{BB962C8B-B14F-4D97-AF65-F5344CB8AC3E}">
        <p14:creationId xmlns:p14="http://schemas.microsoft.com/office/powerpoint/2010/main" val="41771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der-panama.jpg"/>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0" y="0"/>
            <a:ext cx="9144000" cy="6858000"/>
          </a:xfrm>
        </p:spPr>
      </p:pic>
    </p:spTree>
    <p:extLst>
      <p:ext uri="{BB962C8B-B14F-4D97-AF65-F5344CB8AC3E}">
        <p14:creationId xmlns:p14="http://schemas.microsoft.com/office/powerpoint/2010/main" val="41229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2755 (1).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
        <p:nvSpPr>
          <p:cNvPr id="5" name="TextBox 4"/>
          <p:cNvSpPr txBox="1"/>
          <p:nvPr/>
        </p:nvSpPr>
        <p:spPr>
          <a:xfrm>
            <a:off x="7257659" y="6425289"/>
            <a:ext cx="1838965" cy="369332"/>
          </a:xfrm>
          <a:prstGeom prst="rect">
            <a:avLst/>
          </a:prstGeom>
          <a:noFill/>
        </p:spPr>
        <p:txBody>
          <a:bodyPr wrap="none" rtlCol="0">
            <a:spAutoFit/>
          </a:bodyPr>
          <a:lstStyle/>
          <a:p>
            <a:r>
              <a:rPr lang="en-US" dirty="0"/>
              <a:t>© Marc </a:t>
            </a:r>
            <a:r>
              <a:rPr lang="en-US" dirty="0" err="1"/>
              <a:t>Ancrenaz</a:t>
            </a:r>
            <a:endParaRPr lang="en-US" dirty="0"/>
          </a:p>
        </p:txBody>
      </p:sp>
    </p:spTree>
    <p:extLst>
      <p:ext uri="{BB962C8B-B14F-4D97-AF65-F5344CB8AC3E}">
        <p14:creationId xmlns:p14="http://schemas.microsoft.com/office/powerpoint/2010/main" val="3296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3-04-16-DarlissonApiakaprotestingTapajosandBeloMontedamsCREDITBRENTMILLIKAN.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915334"/>
            <a:ext cx="9158414" cy="5036775"/>
          </a:xfrm>
        </p:spPr>
      </p:pic>
      <p:sp>
        <p:nvSpPr>
          <p:cNvPr id="7" name="TextBox 6"/>
          <p:cNvSpPr txBox="1"/>
          <p:nvPr/>
        </p:nvSpPr>
        <p:spPr>
          <a:xfrm>
            <a:off x="7308975" y="6055957"/>
            <a:ext cx="1747181" cy="369332"/>
          </a:xfrm>
          <a:prstGeom prst="rect">
            <a:avLst/>
          </a:prstGeom>
          <a:noFill/>
        </p:spPr>
        <p:txBody>
          <a:bodyPr wrap="none" rtlCol="0">
            <a:spAutoFit/>
          </a:bodyPr>
          <a:lstStyle/>
          <a:p>
            <a:r>
              <a:rPr lang="en-US" dirty="0"/>
              <a:t>© Brent Millikan</a:t>
            </a:r>
          </a:p>
        </p:txBody>
      </p:sp>
    </p:spTree>
    <p:extLst>
      <p:ext uri="{BB962C8B-B14F-4D97-AF65-F5344CB8AC3E}">
        <p14:creationId xmlns:p14="http://schemas.microsoft.com/office/powerpoint/2010/main" val="12437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94493" y="6189311"/>
            <a:ext cx="3841579" cy="369332"/>
          </a:xfrm>
          <a:prstGeom prst="rect">
            <a:avLst/>
          </a:prstGeom>
          <a:noFill/>
        </p:spPr>
        <p:txBody>
          <a:bodyPr wrap="none" rtlCol="0">
            <a:spAutoFit/>
          </a:bodyPr>
          <a:lstStyle/>
          <a:p>
            <a:r>
              <a:rPr lang="en-US" dirty="0"/>
              <a:t>© Goldman Environmental Foundation</a:t>
            </a:r>
          </a:p>
        </p:txBody>
      </p:sp>
      <p:pic>
        <p:nvPicPr>
          <p:cNvPr id="3" name="Content Placeholder 2" descr="2017_prafullasamantara_02-750x500.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994694"/>
            <a:ext cx="9144000" cy="5028848"/>
          </a:xfrm>
        </p:spPr>
      </p:pic>
    </p:spTree>
    <p:extLst>
      <p:ext uri="{BB962C8B-B14F-4D97-AF65-F5344CB8AC3E}">
        <p14:creationId xmlns:p14="http://schemas.microsoft.com/office/powerpoint/2010/main" val="83053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006980"/>
            <a:ext cx="9158414" cy="4853482"/>
          </a:xfrm>
        </p:spPr>
      </p:pic>
      <p:sp>
        <p:nvSpPr>
          <p:cNvPr id="7" name="TextBox 6"/>
          <p:cNvSpPr txBox="1"/>
          <p:nvPr/>
        </p:nvSpPr>
        <p:spPr>
          <a:xfrm>
            <a:off x="7888621" y="6055957"/>
            <a:ext cx="1159292" cy="369332"/>
          </a:xfrm>
          <a:prstGeom prst="rect">
            <a:avLst/>
          </a:prstGeom>
          <a:noFill/>
        </p:spPr>
        <p:txBody>
          <a:bodyPr wrap="none" rtlCol="0">
            <a:spAutoFit/>
          </a:bodyPr>
          <a:lstStyle/>
          <a:p>
            <a:r>
              <a:rPr lang="en-US" dirty="0"/>
              <a:t>© </a:t>
            </a:r>
            <a:r>
              <a:rPr lang="en-US" dirty="0" err="1"/>
              <a:t>Bulatlat</a:t>
            </a:r>
            <a:endParaRPr lang="en-US" dirty="0"/>
          </a:p>
        </p:txBody>
      </p:sp>
    </p:spTree>
    <p:extLst>
      <p:ext uri="{BB962C8B-B14F-4D97-AF65-F5344CB8AC3E}">
        <p14:creationId xmlns:p14="http://schemas.microsoft.com/office/powerpoint/2010/main" val="2281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6 at 08.38.54.png"/>
          <p:cNvPicPr>
            <a:picLocks noChangeAspect="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a:xfrm>
            <a:off x="0" y="1417639"/>
            <a:ext cx="9144000" cy="5028848"/>
          </a:xfrm>
          <a:prstGeom prst="rect">
            <a:avLst/>
          </a:prstGeom>
        </p:spPr>
      </p:pic>
      <p:sp>
        <p:nvSpPr>
          <p:cNvPr id="2" name="Title 1"/>
          <p:cNvSpPr>
            <a:spLocks noGrp="1"/>
          </p:cNvSpPr>
          <p:nvPr>
            <p:ph type="title"/>
          </p:nvPr>
        </p:nvSpPr>
        <p:spPr/>
        <p:txBody>
          <a:bodyPr>
            <a:normAutofit/>
          </a:bodyPr>
          <a:lstStyle/>
          <a:p>
            <a:r>
              <a:rPr lang="en-US" b="1" dirty="0"/>
              <a:t>ICCA Foundational Policy</a:t>
            </a:r>
          </a:p>
        </p:txBody>
      </p:sp>
      <p:sp>
        <p:nvSpPr>
          <p:cNvPr id="3" name="Content Placeholder 2"/>
          <p:cNvSpPr>
            <a:spLocks noGrp="1"/>
          </p:cNvSpPr>
          <p:nvPr>
            <p:ph idx="1"/>
          </p:nvPr>
        </p:nvSpPr>
        <p:spPr>
          <a:xfrm>
            <a:off x="457200" y="1535243"/>
            <a:ext cx="8432122" cy="4911244"/>
          </a:xfrm>
        </p:spPr>
        <p:txBody>
          <a:bodyPr>
            <a:noAutofit/>
          </a:bodyPr>
          <a:lstStyle/>
          <a:p>
            <a:r>
              <a:rPr lang="en-US" sz="2400" dirty="0">
                <a:solidFill>
                  <a:schemeClr val="bg1"/>
                </a:solidFill>
              </a:rPr>
              <a:t>We have a </a:t>
            </a:r>
            <a:r>
              <a:rPr lang="en-US" sz="2400" b="1" dirty="0">
                <a:solidFill>
                  <a:schemeClr val="bg1"/>
                </a:solidFill>
              </a:rPr>
              <a:t>responsibility</a:t>
            </a:r>
            <a:r>
              <a:rPr lang="en-US" sz="2400" dirty="0">
                <a:solidFill>
                  <a:schemeClr val="bg1"/>
                </a:solidFill>
              </a:rPr>
              <a:t> to stand up to these systemic issues and </a:t>
            </a:r>
            <a:r>
              <a:rPr lang="en-US" sz="2400" b="1" dirty="0">
                <a:solidFill>
                  <a:schemeClr val="bg1"/>
                </a:solidFill>
              </a:rPr>
              <a:t>support</a:t>
            </a:r>
            <a:r>
              <a:rPr lang="en-US" sz="2400" dirty="0">
                <a:solidFill>
                  <a:schemeClr val="bg1"/>
                </a:solidFill>
              </a:rPr>
              <a:t> our Members and Honorary members facing these threats</a:t>
            </a:r>
          </a:p>
          <a:p>
            <a:r>
              <a:rPr lang="en-US" sz="2400" dirty="0">
                <a:solidFill>
                  <a:schemeClr val="bg1"/>
                </a:solidFill>
              </a:rPr>
              <a:t>Work since 2012: responding to requests from Members to </a:t>
            </a:r>
            <a:r>
              <a:rPr lang="en-US" sz="2400" b="1" dirty="0">
                <a:solidFill>
                  <a:schemeClr val="bg1"/>
                </a:solidFill>
              </a:rPr>
              <a:t>focus more on issues of threats to ICCAs</a:t>
            </a:r>
            <a:r>
              <a:rPr lang="en-US" sz="2400" dirty="0">
                <a:solidFill>
                  <a:schemeClr val="bg1"/>
                </a:solidFill>
              </a:rPr>
              <a:t>, Alerts, developing “SAFE” and </a:t>
            </a:r>
            <a:r>
              <a:rPr lang="en-US" sz="2400" dirty="0" err="1">
                <a:solidFill>
                  <a:schemeClr val="bg1"/>
                </a:solidFill>
              </a:rPr>
              <a:t>MoU</a:t>
            </a:r>
            <a:r>
              <a:rPr lang="en-US" sz="2400" dirty="0">
                <a:solidFill>
                  <a:schemeClr val="bg1"/>
                </a:solidFill>
              </a:rPr>
              <a:t> with </a:t>
            </a:r>
            <a:r>
              <a:rPr lang="en-US" sz="2400" dirty="0" err="1">
                <a:solidFill>
                  <a:schemeClr val="bg1"/>
                </a:solidFill>
              </a:rPr>
              <a:t>FoEI</a:t>
            </a:r>
            <a:r>
              <a:rPr lang="en-US" sz="2400" dirty="0">
                <a:solidFill>
                  <a:schemeClr val="bg1"/>
                </a:solidFill>
              </a:rPr>
              <a:t>, engaging with various NGOs, networks and UN system, etc.</a:t>
            </a:r>
            <a:endParaRPr lang="en-US" sz="2400" b="1" dirty="0">
              <a:solidFill>
                <a:schemeClr val="bg1"/>
              </a:solidFill>
            </a:endParaRPr>
          </a:p>
          <a:p>
            <a:r>
              <a:rPr lang="en-US" sz="2400" dirty="0">
                <a:solidFill>
                  <a:schemeClr val="bg1"/>
                </a:solidFill>
              </a:rPr>
              <a:t>Policy aims to lay the </a:t>
            </a:r>
            <a:r>
              <a:rPr lang="en-US" sz="2400" b="1" dirty="0">
                <a:solidFill>
                  <a:schemeClr val="bg1"/>
                </a:solidFill>
              </a:rPr>
              <a:t>foundation</a:t>
            </a:r>
            <a:r>
              <a:rPr lang="en-US" sz="2400" dirty="0">
                <a:solidFill>
                  <a:schemeClr val="bg1"/>
                </a:solidFill>
              </a:rPr>
              <a:t> for a more explicit and coherent </a:t>
            </a:r>
            <a:r>
              <a:rPr lang="en-US" sz="2400" b="1" dirty="0">
                <a:solidFill>
                  <a:schemeClr val="bg1"/>
                </a:solidFill>
              </a:rPr>
              <a:t>strategy + </a:t>
            </a:r>
            <a:r>
              <a:rPr lang="en-US" sz="2400" b="1" dirty="0" err="1">
                <a:solidFill>
                  <a:schemeClr val="bg1"/>
                </a:solidFill>
              </a:rPr>
              <a:t>programme</a:t>
            </a:r>
            <a:r>
              <a:rPr lang="en-US" sz="2400" b="1" dirty="0">
                <a:solidFill>
                  <a:schemeClr val="bg1"/>
                </a:solidFill>
              </a:rPr>
              <a:t> of work</a:t>
            </a:r>
            <a:r>
              <a:rPr lang="en-US" sz="2400" dirty="0">
                <a:solidFill>
                  <a:schemeClr val="bg1"/>
                </a:solidFill>
              </a:rPr>
              <a:t>, bringing together all of our efforts to defend territories of life and their defenders</a:t>
            </a:r>
          </a:p>
          <a:p>
            <a:r>
              <a:rPr lang="en-US" sz="2400" dirty="0">
                <a:solidFill>
                  <a:srgbClr val="000000"/>
                </a:solidFill>
              </a:rPr>
              <a:t>Intention to identify and collaborate with </a:t>
            </a:r>
            <a:r>
              <a:rPr lang="en-US" sz="2400" b="1" dirty="0">
                <a:solidFill>
                  <a:srgbClr val="000000"/>
                </a:solidFill>
              </a:rPr>
              <a:t>strategic partners </a:t>
            </a:r>
            <a:r>
              <a:rPr lang="en-US" sz="2400" dirty="0">
                <a:solidFill>
                  <a:srgbClr val="000000"/>
                </a:solidFill>
              </a:rPr>
              <a:t>(networks, alliances, etc.) for different aspects</a:t>
            </a:r>
          </a:p>
        </p:txBody>
      </p:sp>
    </p:spTree>
    <p:extLst>
      <p:ext uri="{BB962C8B-B14F-4D97-AF65-F5344CB8AC3E}">
        <p14:creationId xmlns:p14="http://schemas.microsoft.com/office/powerpoint/2010/main" val="34400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lobal witness report defenders 2019">
            <a:extLst>
              <a:ext uri="{FF2B5EF4-FFF2-40B4-BE49-F238E27FC236}">
                <a16:creationId xmlns:a16="http://schemas.microsoft.com/office/drawing/2014/main" id="{944CB69D-4BA3-4ECB-B226-3ADD70483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
            <a:ext cx="9143999" cy="68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09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6 at 08.38.54.png"/>
          <p:cNvPicPr>
            <a:picLocks noChangeAspect="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a:xfrm>
            <a:off x="0" y="1417639"/>
            <a:ext cx="9144000" cy="5028848"/>
          </a:xfrm>
          <a:prstGeom prst="rect">
            <a:avLst/>
          </a:prstGeom>
        </p:spPr>
      </p:pic>
      <p:sp>
        <p:nvSpPr>
          <p:cNvPr id="2" name="Title 1"/>
          <p:cNvSpPr>
            <a:spLocks noGrp="1"/>
          </p:cNvSpPr>
          <p:nvPr>
            <p:ph type="title"/>
          </p:nvPr>
        </p:nvSpPr>
        <p:spPr/>
        <p:txBody>
          <a:bodyPr>
            <a:normAutofit/>
          </a:bodyPr>
          <a:lstStyle/>
          <a:p>
            <a:r>
              <a:rPr lang="en-US" b="1" dirty="0"/>
              <a:t>The Policy Development Process</a:t>
            </a:r>
          </a:p>
        </p:txBody>
      </p:sp>
      <p:sp>
        <p:nvSpPr>
          <p:cNvPr id="3" name="Content Placeholder 2"/>
          <p:cNvSpPr>
            <a:spLocks noGrp="1"/>
          </p:cNvSpPr>
          <p:nvPr>
            <p:ph idx="1"/>
          </p:nvPr>
        </p:nvSpPr>
        <p:spPr>
          <a:xfrm>
            <a:off x="457200" y="1600201"/>
            <a:ext cx="8229600" cy="4917603"/>
          </a:xfrm>
        </p:spPr>
        <p:txBody>
          <a:bodyPr numCol="2">
            <a:normAutofit/>
          </a:bodyPr>
          <a:lstStyle/>
          <a:p>
            <a:r>
              <a:rPr lang="en-US" dirty="0">
                <a:solidFill>
                  <a:schemeClr val="bg1"/>
                </a:solidFill>
              </a:rPr>
              <a:t>Led by Consortium’s </a:t>
            </a:r>
            <a:r>
              <a:rPr lang="en-US" b="1" dirty="0">
                <a:solidFill>
                  <a:schemeClr val="bg1"/>
                </a:solidFill>
              </a:rPr>
              <a:t>Policy &amp; </a:t>
            </a:r>
            <a:r>
              <a:rPr lang="en-US" b="1" dirty="0" err="1">
                <a:solidFill>
                  <a:schemeClr val="bg1"/>
                </a:solidFill>
              </a:rPr>
              <a:t>Programme</a:t>
            </a:r>
            <a:r>
              <a:rPr lang="en-US" b="1" dirty="0">
                <a:solidFill>
                  <a:schemeClr val="bg1"/>
                </a:solidFill>
              </a:rPr>
              <a:t> Committee</a:t>
            </a:r>
          </a:p>
          <a:p>
            <a:r>
              <a:rPr lang="en-US" b="1" dirty="0">
                <a:solidFill>
                  <a:schemeClr val="bg1"/>
                </a:solidFill>
              </a:rPr>
              <a:t>Members</a:t>
            </a:r>
            <a:r>
              <a:rPr lang="en-US" dirty="0">
                <a:solidFill>
                  <a:schemeClr val="bg1"/>
                </a:solidFill>
              </a:rPr>
              <a:t> of the Committee:</a:t>
            </a:r>
          </a:p>
          <a:p>
            <a:pPr lvl="1"/>
            <a:r>
              <a:rPr lang="en-US" dirty="0">
                <a:solidFill>
                  <a:schemeClr val="bg1"/>
                </a:solidFill>
              </a:rPr>
              <a:t>Patricia </a:t>
            </a:r>
            <a:r>
              <a:rPr lang="en-US" dirty="0" err="1">
                <a:solidFill>
                  <a:schemeClr val="bg1"/>
                </a:solidFill>
              </a:rPr>
              <a:t>Mupeta-Muyamwa</a:t>
            </a:r>
            <a:r>
              <a:rPr lang="en-US" dirty="0">
                <a:solidFill>
                  <a:schemeClr val="bg1"/>
                </a:solidFill>
              </a:rPr>
              <a:t> (Chair)</a:t>
            </a:r>
          </a:p>
          <a:p>
            <a:pPr lvl="1"/>
            <a:r>
              <a:rPr lang="en-US" dirty="0" err="1">
                <a:solidFill>
                  <a:schemeClr val="bg1"/>
                </a:solidFill>
              </a:rPr>
              <a:t>Taghi</a:t>
            </a:r>
            <a:r>
              <a:rPr lang="en-US" dirty="0">
                <a:solidFill>
                  <a:schemeClr val="bg1"/>
                </a:solidFill>
              </a:rPr>
              <a:t> </a:t>
            </a:r>
            <a:r>
              <a:rPr lang="en-US" dirty="0" err="1">
                <a:solidFill>
                  <a:schemeClr val="bg1"/>
                </a:solidFill>
              </a:rPr>
              <a:t>Farvar</a:t>
            </a:r>
            <a:endParaRPr lang="en-US" dirty="0">
              <a:solidFill>
                <a:schemeClr val="bg1"/>
              </a:solidFill>
            </a:endParaRPr>
          </a:p>
          <a:p>
            <a:pPr lvl="1"/>
            <a:r>
              <a:rPr lang="en-US" dirty="0" err="1">
                <a:solidFill>
                  <a:schemeClr val="bg1"/>
                </a:solidFill>
              </a:rPr>
              <a:t>Grazia</a:t>
            </a:r>
            <a:r>
              <a:rPr lang="en-US" dirty="0">
                <a:solidFill>
                  <a:schemeClr val="bg1"/>
                </a:solidFill>
              </a:rPr>
              <a:t> BF</a:t>
            </a:r>
          </a:p>
          <a:p>
            <a:pPr lvl="1"/>
            <a:r>
              <a:rPr lang="en-US" dirty="0">
                <a:solidFill>
                  <a:schemeClr val="bg1"/>
                </a:solidFill>
              </a:rPr>
              <a:t>José </a:t>
            </a:r>
            <a:r>
              <a:rPr lang="en-US" dirty="0" err="1">
                <a:solidFill>
                  <a:schemeClr val="bg1"/>
                </a:solidFill>
              </a:rPr>
              <a:t>Aylwin</a:t>
            </a:r>
            <a:endParaRPr lang="en-US" dirty="0">
              <a:solidFill>
                <a:schemeClr val="bg1"/>
              </a:solidFill>
            </a:endParaRPr>
          </a:p>
          <a:p>
            <a:pPr lvl="1"/>
            <a:r>
              <a:rPr lang="en-US" dirty="0" err="1">
                <a:solidFill>
                  <a:schemeClr val="bg1"/>
                </a:solidFill>
              </a:rPr>
              <a:t>Aman</a:t>
            </a:r>
            <a:r>
              <a:rPr lang="en-US" dirty="0">
                <a:solidFill>
                  <a:schemeClr val="bg1"/>
                </a:solidFill>
              </a:rPr>
              <a:t> Singh</a:t>
            </a:r>
          </a:p>
          <a:p>
            <a:pPr lvl="1"/>
            <a:r>
              <a:rPr lang="en-US" dirty="0">
                <a:solidFill>
                  <a:schemeClr val="bg1"/>
                </a:solidFill>
              </a:rPr>
              <a:t>Thomas </a:t>
            </a:r>
            <a:r>
              <a:rPr lang="en-US" dirty="0" err="1">
                <a:solidFill>
                  <a:schemeClr val="bg1"/>
                </a:solidFill>
              </a:rPr>
              <a:t>Jalong</a:t>
            </a:r>
            <a:endParaRPr lang="en-US" dirty="0">
              <a:solidFill>
                <a:schemeClr val="bg1"/>
              </a:solidFill>
            </a:endParaRPr>
          </a:p>
          <a:p>
            <a:pPr lvl="1"/>
            <a:r>
              <a:rPr lang="en-US" dirty="0">
                <a:solidFill>
                  <a:schemeClr val="bg1"/>
                </a:solidFill>
              </a:rPr>
              <a:t>Felipe Gomez</a:t>
            </a:r>
          </a:p>
          <a:p>
            <a:pPr lvl="1"/>
            <a:r>
              <a:rPr lang="en-US" dirty="0">
                <a:solidFill>
                  <a:schemeClr val="bg1"/>
                </a:solidFill>
              </a:rPr>
              <a:t>Jorge </a:t>
            </a:r>
            <a:r>
              <a:rPr lang="en-US" dirty="0" err="1">
                <a:solidFill>
                  <a:schemeClr val="bg1"/>
                </a:solidFill>
              </a:rPr>
              <a:t>Nahuel</a:t>
            </a:r>
            <a:endParaRPr lang="en-US" dirty="0">
              <a:solidFill>
                <a:schemeClr val="bg1"/>
              </a:solidFill>
            </a:endParaRPr>
          </a:p>
          <a:p>
            <a:pPr lvl="1"/>
            <a:r>
              <a:rPr lang="en-US" dirty="0" err="1">
                <a:solidFill>
                  <a:schemeClr val="bg1"/>
                </a:solidFill>
              </a:rPr>
              <a:t>Antonino</a:t>
            </a:r>
            <a:r>
              <a:rPr lang="en-US" dirty="0">
                <a:solidFill>
                  <a:schemeClr val="bg1"/>
                </a:solidFill>
              </a:rPr>
              <a:t> </a:t>
            </a:r>
            <a:r>
              <a:rPr lang="en-US" dirty="0" err="1">
                <a:solidFill>
                  <a:schemeClr val="bg1"/>
                </a:solidFill>
              </a:rPr>
              <a:t>Morabito</a:t>
            </a:r>
            <a:endParaRPr lang="en-US" dirty="0">
              <a:solidFill>
                <a:schemeClr val="bg1"/>
              </a:solidFill>
            </a:endParaRPr>
          </a:p>
          <a:p>
            <a:r>
              <a:rPr lang="en-US" sz="2800" dirty="0">
                <a:solidFill>
                  <a:schemeClr val="bg1"/>
                </a:solidFill>
              </a:rPr>
              <a:t>Secretariat support: Holly Jonas</a:t>
            </a:r>
          </a:p>
          <a:p>
            <a:pPr marL="0" indent="0">
              <a:buNone/>
            </a:pPr>
            <a:endParaRPr lang="en-US" dirty="0">
              <a:solidFill>
                <a:schemeClr val="bg1"/>
              </a:solidFill>
            </a:endParaRPr>
          </a:p>
        </p:txBody>
      </p:sp>
    </p:spTree>
    <p:extLst>
      <p:ext uri="{BB962C8B-B14F-4D97-AF65-F5344CB8AC3E}">
        <p14:creationId xmlns:p14="http://schemas.microsoft.com/office/powerpoint/2010/main" val="33590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9414791"/>
              </p:ext>
            </p:extLst>
          </p:nvPr>
        </p:nvGraphicFramePr>
        <p:xfrm>
          <a:off x="95842" y="0"/>
          <a:ext cx="892536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50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1656531"/>
              </p:ext>
            </p:extLst>
          </p:nvPr>
        </p:nvGraphicFramePr>
        <p:xfrm>
          <a:off x="95842" y="0"/>
          <a:ext cx="892536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60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6 at 08.38.54.png"/>
          <p:cNvPicPr>
            <a:picLocks noChangeAspect="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a:xfrm>
            <a:off x="0" y="1417639"/>
            <a:ext cx="9144000" cy="5028848"/>
          </a:xfrm>
          <a:prstGeom prst="rect">
            <a:avLst/>
          </a:prstGeom>
        </p:spPr>
      </p:pic>
      <p:sp>
        <p:nvSpPr>
          <p:cNvPr id="2" name="Title 1"/>
          <p:cNvSpPr>
            <a:spLocks noGrp="1"/>
          </p:cNvSpPr>
          <p:nvPr>
            <p:ph type="title"/>
          </p:nvPr>
        </p:nvSpPr>
        <p:spPr/>
        <p:txBody>
          <a:bodyPr/>
          <a:lstStyle/>
          <a:p>
            <a:r>
              <a:rPr lang="en-US" b="1" dirty="0"/>
              <a:t>Main Parts of the Policy</a:t>
            </a:r>
          </a:p>
        </p:txBody>
      </p:sp>
      <p:sp>
        <p:nvSpPr>
          <p:cNvPr id="3" name="Content Placeholder 2"/>
          <p:cNvSpPr>
            <a:spLocks noGrp="1"/>
          </p:cNvSpPr>
          <p:nvPr>
            <p:ph idx="1"/>
          </p:nvPr>
        </p:nvSpPr>
        <p:spPr>
          <a:xfrm>
            <a:off x="457199" y="1600201"/>
            <a:ext cx="8473987" cy="4846286"/>
          </a:xfrm>
        </p:spPr>
        <p:txBody>
          <a:bodyPr>
            <a:normAutofit fontScale="70000" lnSpcReduction="20000"/>
          </a:bodyPr>
          <a:lstStyle/>
          <a:p>
            <a:pPr marL="514350" indent="-514350">
              <a:buFont typeface="+mj-lt"/>
              <a:buAutoNum type="arabicPeriod"/>
            </a:pPr>
            <a:r>
              <a:rPr lang="en-US" b="1" dirty="0">
                <a:solidFill>
                  <a:srgbClr val="000000"/>
                </a:solidFill>
              </a:rPr>
              <a:t>Context</a:t>
            </a:r>
          </a:p>
          <a:p>
            <a:pPr marL="914400" lvl="1" indent="-514350"/>
            <a:r>
              <a:rPr lang="en-US" dirty="0">
                <a:solidFill>
                  <a:srgbClr val="000000"/>
                </a:solidFill>
              </a:rPr>
              <a:t>ICCAs at the nexus of global trends in biodiversity loss and threats to environmental human rights defenders</a:t>
            </a:r>
          </a:p>
          <a:p>
            <a:pPr marL="914400" lvl="1" indent="-514350"/>
            <a:r>
              <a:rPr lang="en-US" dirty="0">
                <a:solidFill>
                  <a:srgbClr val="000000"/>
                </a:solidFill>
              </a:rPr>
              <a:t>International legal and policy basis for this policy</a:t>
            </a:r>
          </a:p>
          <a:p>
            <a:pPr marL="914400" lvl="1" indent="-514350"/>
            <a:r>
              <a:rPr lang="en-US" dirty="0">
                <a:solidFill>
                  <a:srgbClr val="000000"/>
                </a:solidFill>
              </a:rPr>
              <a:t>Institutional policy for this basis (mission, Strategic Plan+)</a:t>
            </a:r>
          </a:p>
          <a:p>
            <a:pPr marL="514350" indent="-514350">
              <a:buFont typeface="+mj-lt"/>
              <a:buAutoNum type="arabicPeriod"/>
            </a:pPr>
            <a:r>
              <a:rPr lang="en-US" b="1" dirty="0">
                <a:solidFill>
                  <a:srgbClr val="000000"/>
                </a:solidFill>
              </a:rPr>
              <a:t>A policy for the ICCA Consortium</a:t>
            </a:r>
          </a:p>
          <a:p>
            <a:pPr lvl="1"/>
            <a:r>
              <a:rPr lang="en-US" dirty="0">
                <a:solidFill>
                  <a:srgbClr val="000000"/>
                </a:solidFill>
              </a:rPr>
              <a:t>Preamble (setting the context)</a:t>
            </a:r>
          </a:p>
          <a:p>
            <a:pPr lvl="1"/>
            <a:r>
              <a:rPr lang="en-US" dirty="0">
                <a:solidFill>
                  <a:srgbClr val="000000"/>
                </a:solidFill>
              </a:rPr>
              <a:t>Five operational provisions</a:t>
            </a:r>
          </a:p>
          <a:p>
            <a:pPr marL="514350" indent="-514350">
              <a:buFont typeface="+mj-lt"/>
              <a:buAutoNum type="arabicPeriod"/>
            </a:pPr>
            <a:r>
              <a:rPr lang="en-US" b="1" dirty="0" err="1">
                <a:solidFill>
                  <a:srgbClr val="000000"/>
                </a:solidFill>
              </a:rPr>
              <a:t>Operationalising</a:t>
            </a:r>
            <a:r>
              <a:rPr lang="en-US" b="1" dirty="0">
                <a:solidFill>
                  <a:srgbClr val="000000"/>
                </a:solidFill>
              </a:rPr>
              <a:t> the policy</a:t>
            </a:r>
          </a:p>
          <a:p>
            <a:pPr lvl="1"/>
            <a:r>
              <a:rPr lang="en-US" dirty="0">
                <a:solidFill>
                  <a:srgbClr val="000000"/>
                </a:solidFill>
              </a:rPr>
              <a:t>Action plan to be reflected in yearly Consortium work plans</a:t>
            </a:r>
          </a:p>
          <a:p>
            <a:pPr lvl="1"/>
            <a:r>
              <a:rPr lang="en-US" dirty="0">
                <a:solidFill>
                  <a:srgbClr val="000000"/>
                </a:solidFill>
              </a:rPr>
              <a:t>Voluntary theme / working group</a:t>
            </a:r>
          </a:p>
          <a:p>
            <a:pPr marL="0" indent="0">
              <a:buNone/>
            </a:pPr>
            <a:endParaRPr lang="en-US" sz="1500" b="1" dirty="0">
              <a:solidFill>
                <a:srgbClr val="000000"/>
              </a:solidFill>
            </a:endParaRPr>
          </a:p>
          <a:p>
            <a:pPr marL="0" indent="0">
              <a:buNone/>
            </a:pPr>
            <a:r>
              <a:rPr lang="en-US" b="1" dirty="0">
                <a:solidFill>
                  <a:srgbClr val="000000"/>
                </a:solidFill>
              </a:rPr>
              <a:t>Annexes</a:t>
            </a:r>
          </a:p>
          <a:p>
            <a:pPr lvl="1"/>
            <a:r>
              <a:rPr lang="en-US" dirty="0">
                <a:solidFill>
                  <a:srgbClr val="000000"/>
                </a:solidFill>
              </a:rPr>
              <a:t>Annex I: Explanation of process to date and acknowledgements</a:t>
            </a:r>
          </a:p>
          <a:p>
            <a:pPr lvl="1"/>
            <a:r>
              <a:rPr lang="en-US" dirty="0">
                <a:solidFill>
                  <a:srgbClr val="000000"/>
                </a:solidFill>
              </a:rPr>
              <a:t>Annex II: International legal and policy context (in brief)</a:t>
            </a:r>
          </a:p>
          <a:p>
            <a:pPr lvl="1"/>
            <a:r>
              <a:rPr lang="en-US" dirty="0">
                <a:solidFill>
                  <a:srgbClr val="000000"/>
                </a:solidFill>
              </a:rPr>
              <a:t>Annex III: Overview of proposed action plan</a:t>
            </a:r>
          </a:p>
        </p:txBody>
      </p:sp>
    </p:spTree>
    <p:extLst>
      <p:ext uri="{BB962C8B-B14F-4D97-AF65-F5344CB8AC3E}">
        <p14:creationId xmlns:p14="http://schemas.microsoft.com/office/powerpoint/2010/main" val="30493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Provisions</a:t>
            </a:r>
            <a:endParaRPr lang="en-US" dirty="0"/>
          </a:p>
        </p:txBody>
      </p:sp>
      <p:sp>
        <p:nvSpPr>
          <p:cNvPr id="3" name="Content Placeholder 2"/>
          <p:cNvSpPr>
            <a:spLocks noGrp="1"/>
          </p:cNvSpPr>
          <p:nvPr>
            <p:ph idx="1"/>
          </p:nvPr>
        </p:nvSpPr>
        <p:spPr>
          <a:xfrm>
            <a:off x="457200" y="1600201"/>
            <a:ext cx="8229600" cy="5154868"/>
          </a:xfrm>
        </p:spPr>
        <p:txBody>
          <a:bodyPr>
            <a:normAutofit/>
          </a:bodyPr>
          <a:lstStyle/>
          <a:p>
            <a:pPr marL="514350" lvl="0" indent="-514350">
              <a:buFont typeface="+mj-lt"/>
              <a:buAutoNum type="alphaLcParenR"/>
            </a:pPr>
            <a:r>
              <a:rPr lang="en-GB" sz="3600" b="1" u="sng" dirty="0">
                <a:solidFill>
                  <a:srgbClr val="F79646"/>
                </a:solidFill>
              </a:rPr>
              <a:t>Actively defend ICCAs—territories of life from harm</a:t>
            </a:r>
            <a:r>
              <a:rPr lang="en-GB" sz="3600" b="1" dirty="0"/>
              <a:t>, particularly from externally driven natural-resource intensive activities</a:t>
            </a:r>
            <a:r>
              <a:rPr lang="en-GB" sz="3600" dirty="0"/>
              <a:t>, in full concert and solidarity with their custodian indigenous peoples and local communities;</a:t>
            </a:r>
          </a:p>
        </p:txBody>
      </p:sp>
    </p:spTree>
    <p:extLst>
      <p:ext uri="{BB962C8B-B14F-4D97-AF65-F5344CB8AC3E}">
        <p14:creationId xmlns:p14="http://schemas.microsoft.com/office/powerpoint/2010/main" val="136881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Provisions</a:t>
            </a:r>
            <a:endParaRPr lang="en-US" dirty="0"/>
          </a:p>
        </p:txBody>
      </p:sp>
      <p:sp>
        <p:nvSpPr>
          <p:cNvPr id="3" name="Content Placeholder 2"/>
          <p:cNvSpPr>
            <a:spLocks noGrp="1"/>
          </p:cNvSpPr>
          <p:nvPr>
            <p:ph idx="1"/>
          </p:nvPr>
        </p:nvSpPr>
        <p:spPr>
          <a:xfrm>
            <a:off x="457200" y="1600201"/>
            <a:ext cx="8229600" cy="5154868"/>
          </a:xfrm>
        </p:spPr>
        <p:txBody>
          <a:bodyPr>
            <a:normAutofit fontScale="92500"/>
          </a:bodyPr>
          <a:lstStyle/>
          <a:p>
            <a:pPr marL="514350" lvl="0" indent="-514350">
              <a:buFont typeface="+mj-lt"/>
              <a:buAutoNum type="alphaLcParenR" startAt="2"/>
            </a:pPr>
            <a:r>
              <a:rPr lang="en-GB" sz="3600" b="1" u="sng" dirty="0">
                <a:solidFill>
                  <a:srgbClr val="F79646"/>
                </a:solidFill>
              </a:rPr>
              <a:t>Actively support and defend the custodians and defenders of territories of life and stand in solidarity</a:t>
            </a:r>
            <a:r>
              <a:rPr lang="en-GB" sz="3600" b="1" dirty="0">
                <a:solidFill>
                  <a:srgbClr val="F79646"/>
                </a:solidFill>
              </a:rPr>
              <a:t> </a:t>
            </a:r>
            <a:r>
              <a:rPr lang="en-GB" sz="3600" b="1" dirty="0"/>
              <a:t>with them</a:t>
            </a:r>
            <a:r>
              <a:rPr lang="en-GB" sz="3600" dirty="0"/>
              <a:t> as they assert and secure their rights and responsibilities to govern, manage and conserve their territories and areas, </a:t>
            </a:r>
            <a:r>
              <a:rPr lang="en-GB" sz="3600" b="1" dirty="0"/>
              <a:t>including those who wish to independently self-declare their territories and areas as “no go” areas</a:t>
            </a:r>
            <a:r>
              <a:rPr lang="en-GB" sz="3600" dirty="0"/>
              <a:t> for certain harmful activities and/or in relevant registries and databases;</a:t>
            </a:r>
          </a:p>
        </p:txBody>
      </p:sp>
    </p:spTree>
    <p:extLst>
      <p:ext uri="{BB962C8B-B14F-4D97-AF65-F5344CB8AC3E}">
        <p14:creationId xmlns:p14="http://schemas.microsoft.com/office/powerpoint/2010/main" val="17046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Provisions</a:t>
            </a:r>
            <a:endParaRPr lang="en-US" dirty="0"/>
          </a:p>
        </p:txBody>
      </p:sp>
      <p:sp>
        <p:nvSpPr>
          <p:cNvPr id="3" name="Content Placeholder 2"/>
          <p:cNvSpPr>
            <a:spLocks noGrp="1"/>
          </p:cNvSpPr>
          <p:nvPr>
            <p:ph idx="1"/>
          </p:nvPr>
        </p:nvSpPr>
        <p:spPr>
          <a:xfrm>
            <a:off x="457200" y="1600201"/>
            <a:ext cx="8229600" cy="4945517"/>
          </a:xfrm>
        </p:spPr>
        <p:txBody>
          <a:bodyPr>
            <a:noAutofit/>
          </a:bodyPr>
          <a:lstStyle/>
          <a:p>
            <a:pPr marL="514350" lvl="0" indent="-514350">
              <a:buFont typeface="+mj-lt"/>
              <a:buAutoNum type="alphaLcParenR" startAt="3"/>
            </a:pPr>
            <a:r>
              <a:rPr lang="en-GB" sz="3400" b="1" u="sng" dirty="0">
                <a:solidFill>
                  <a:srgbClr val="F79646"/>
                </a:solidFill>
              </a:rPr>
              <a:t>Enhance the capacities of its Members</a:t>
            </a:r>
            <a:r>
              <a:rPr lang="en-GB" sz="3400" b="1" dirty="0">
                <a:solidFill>
                  <a:srgbClr val="F79646"/>
                </a:solidFill>
              </a:rPr>
              <a:t> </a:t>
            </a:r>
            <a:r>
              <a:rPr lang="en-GB" sz="3400" b="1" dirty="0"/>
              <a:t>to recognise and stand up to threats and harms </a:t>
            </a:r>
            <a:r>
              <a:rPr lang="en-GB" sz="3400" dirty="0"/>
              <a:t>to territories of life and their defenders, including by facilitating access to practical mechanisms and tools to secure their rights, continue their work without interference and harm, monitor compliance, and seek redress and justice in the case of violations;</a:t>
            </a:r>
          </a:p>
        </p:txBody>
      </p:sp>
    </p:spTree>
    <p:extLst>
      <p:ext uri="{BB962C8B-B14F-4D97-AF65-F5344CB8AC3E}">
        <p14:creationId xmlns:p14="http://schemas.microsoft.com/office/powerpoint/2010/main" val="728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Provisions</a:t>
            </a:r>
            <a:endParaRPr lang="en-US" dirty="0"/>
          </a:p>
        </p:txBody>
      </p:sp>
      <p:sp>
        <p:nvSpPr>
          <p:cNvPr id="3" name="Content Placeholder 2"/>
          <p:cNvSpPr>
            <a:spLocks noGrp="1"/>
          </p:cNvSpPr>
          <p:nvPr>
            <p:ph idx="1"/>
          </p:nvPr>
        </p:nvSpPr>
        <p:spPr>
          <a:xfrm>
            <a:off x="457200" y="1600201"/>
            <a:ext cx="8229600" cy="4945517"/>
          </a:xfrm>
        </p:spPr>
        <p:txBody>
          <a:bodyPr>
            <a:normAutofit fontScale="92500" lnSpcReduction="20000"/>
          </a:bodyPr>
          <a:lstStyle/>
          <a:p>
            <a:pPr marL="514350" lvl="0" indent="-514350">
              <a:buFont typeface="+mj-lt"/>
              <a:buAutoNum type="alphaLcParenR" startAt="4"/>
            </a:pPr>
            <a:r>
              <a:rPr lang="en-GB" sz="4000" b="1" u="sng" dirty="0">
                <a:solidFill>
                  <a:srgbClr val="F79646"/>
                </a:solidFill>
              </a:rPr>
              <a:t>Highlight and demonstrate</a:t>
            </a:r>
            <a:r>
              <a:rPr lang="en-GB" sz="4000" b="1" dirty="0">
                <a:solidFill>
                  <a:srgbClr val="F79646"/>
                </a:solidFill>
              </a:rPr>
              <a:t> </a:t>
            </a:r>
            <a:r>
              <a:rPr lang="en-GB" sz="4000" b="1" dirty="0"/>
              <a:t>how ICCAs—territories of life embody </a:t>
            </a:r>
            <a:r>
              <a:rPr lang="en-GB" sz="4000" b="1" u="sng" dirty="0">
                <a:solidFill>
                  <a:srgbClr val="F79646"/>
                </a:solidFill>
              </a:rPr>
              <a:t>sustainable self-determination </a:t>
            </a:r>
            <a:r>
              <a:rPr lang="en-GB" sz="4000" b="1" dirty="0"/>
              <a:t>and livelihoods, including by providing </a:t>
            </a:r>
            <a:r>
              <a:rPr lang="en-GB" sz="4000" b="1" u="sng" dirty="0">
                <a:solidFill>
                  <a:srgbClr val="F79646"/>
                </a:solidFill>
              </a:rPr>
              <a:t>alternatives</a:t>
            </a:r>
            <a:r>
              <a:rPr lang="en-GB" sz="4000" b="1" dirty="0">
                <a:solidFill>
                  <a:srgbClr val="F79646"/>
                </a:solidFill>
              </a:rPr>
              <a:t> </a:t>
            </a:r>
            <a:r>
              <a:rPr lang="en-GB" sz="4000" b="1" dirty="0"/>
              <a:t>to the mainstream economic systems</a:t>
            </a:r>
            <a:r>
              <a:rPr lang="en-GB" sz="4000" dirty="0"/>
              <a:t> that threaten and harm territories of life and their defenders with impunity, and promote worldviews and systems that support territories of life in their entirety; and</a:t>
            </a:r>
          </a:p>
        </p:txBody>
      </p:sp>
    </p:spTree>
    <p:extLst>
      <p:ext uri="{BB962C8B-B14F-4D97-AF65-F5344CB8AC3E}">
        <p14:creationId xmlns:p14="http://schemas.microsoft.com/office/powerpoint/2010/main" val="18088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Operational Provisions</a:t>
            </a:r>
            <a:endParaRPr lang="en-US" dirty="0"/>
          </a:p>
        </p:txBody>
      </p:sp>
      <p:sp>
        <p:nvSpPr>
          <p:cNvPr id="3" name="Content Placeholder 2"/>
          <p:cNvSpPr>
            <a:spLocks noGrp="1"/>
          </p:cNvSpPr>
          <p:nvPr>
            <p:ph idx="1"/>
          </p:nvPr>
        </p:nvSpPr>
        <p:spPr>
          <a:xfrm>
            <a:off x="457200" y="1600201"/>
            <a:ext cx="8229600" cy="4945517"/>
          </a:xfrm>
        </p:spPr>
        <p:txBody>
          <a:bodyPr>
            <a:noAutofit/>
          </a:bodyPr>
          <a:lstStyle/>
          <a:p>
            <a:pPr marL="514350" lvl="0" indent="-514350">
              <a:buFont typeface="+mj-lt"/>
              <a:buAutoNum type="alphaLcParenR" startAt="5"/>
            </a:pPr>
            <a:r>
              <a:rPr lang="en-GB" sz="3600" b="1" u="sng" dirty="0">
                <a:solidFill>
                  <a:srgbClr val="F79646"/>
                </a:solidFill>
              </a:rPr>
              <a:t>Advance</a:t>
            </a:r>
            <a:r>
              <a:rPr lang="en-GB" sz="3600" u="sng" dirty="0">
                <a:solidFill>
                  <a:srgbClr val="F79646"/>
                </a:solidFill>
              </a:rPr>
              <a:t> </a:t>
            </a:r>
            <a:r>
              <a:rPr lang="en-GB" sz="3600" b="1" u="sng" dirty="0">
                <a:solidFill>
                  <a:srgbClr val="F79646"/>
                </a:solidFill>
              </a:rPr>
              <a:t>global, national and local systems of rights and responsibilities</a:t>
            </a:r>
            <a:r>
              <a:rPr lang="en-GB" sz="3600" b="1" dirty="0"/>
              <a:t> </a:t>
            </a:r>
            <a:r>
              <a:rPr lang="en-GB" sz="3600" dirty="0"/>
              <a:t>and foster enabling policy and legal environments in support of territories of life and their defenders, including through multiple complementary forms of legal and non-legal recognition and support.”</a:t>
            </a:r>
            <a:endParaRPr lang="en-MY" sz="3600" dirty="0"/>
          </a:p>
        </p:txBody>
      </p:sp>
    </p:spTree>
    <p:extLst>
      <p:ext uri="{BB962C8B-B14F-4D97-AF65-F5344CB8AC3E}">
        <p14:creationId xmlns:p14="http://schemas.microsoft.com/office/powerpoint/2010/main" val="36889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Proposed Action Plan</a:t>
            </a:r>
            <a:endParaRPr lang="en-US" dirty="0"/>
          </a:p>
        </p:txBody>
      </p:sp>
      <p:sp>
        <p:nvSpPr>
          <p:cNvPr id="3" name="Content Placeholder 2"/>
          <p:cNvSpPr>
            <a:spLocks noGrp="1"/>
          </p:cNvSpPr>
          <p:nvPr>
            <p:ph idx="1"/>
          </p:nvPr>
        </p:nvSpPr>
        <p:spPr>
          <a:xfrm>
            <a:off x="457200" y="1552311"/>
            <a:ext cx="8229600" cy="4632296"/>
          </a:xfrm>
        </p:spPr>
        <p:txBody>
          <a:bodyPr>
            <a:noAutofit/>
          </a:bodyPr>
          <a:lstStyle/>
          <a:p>
            <a:pPr marL="514350" lvl="0" indent="-514350">
              <a:buFont typeface="+mj-lt"/>
              <a:buAutoNum type="arabicPeriod"/>
            </a:pPr>
            <a:r>
              <a:rPr lang="en-GB" sz="2800" b="1" dirty="0">
                <a:solidFill>
                  <a:schemeClr val="accent6"/>
                </a:solidFill>
              </a:rPr>
              <a:t>Securing and monitoring compliance with existing rights in specific situations </a:t>
            </a:r>
            <a:r>
              <a:rPr lang="en-GB" sz="2800" dirty="0"/>
              <a:t>of threats to ICCAs—territories of life and their defenders: </a:t>
            </a:r>
            <a:endParaRPr lang="en-MY" sz="2800" dirty="0"/>
          </a:p>
          <a:p>
            <a:pPr marL="914400" lvl="1" indent="-514350">
              <a:buFont typeface="+mj-lt"/>
              <a:buAutoNum type="alphaLcParenR"/>
            </a:pPr>
            <a:r>
              <a:rPr lang="en-GB" sz="2400" dirty="0"/>
              <a:t>Preventing the occurrence of harms and violations</a:t>
            </a:r>
            <a:endParaRPr lang="en-MY" sz="2400" dirty="0"/>
          </a:p>
          <a:p>
            <a:pPr marL="914400" lvl="1" indent="-514350">
              <a:buFont typeface="+mj-lt"/>
              <a:buAutoNum type="alphaLcParenR"/>
            </a:pPr>
            <a:r>
              <a:rPr lang="en-GB" sz="2400" dirty="0"/>
              <a:t>Protecting and defending territories of life and their defenders at risk (e.g., by working on specific Alerts cases and joint campaigns…)</a:t>
            </a:r>
          </a:p>
          <a:p>
            <a:pPr marL="914400" lvl="1" indent="-514350">
              <a:buFont typeface="+mj-lt"/>
              <a:buAutoNum type="alphaLcParenR"/>
            </a:pPr>
            <a:r>
              <a:rPr lang="en-GB" sz="2400" dirty="0"/>
              <a:t>Monitoring and reporting on situations of threats and harms (e.g.,  databases and registries…)</a:t>
            </a:r>
            <a:endParaRPr lang="en-MY" sz="2400" dirty="0"/>
          </a:p>
          <a:p>
            <a:pPr marL="914400" lvl="1" indent="-514350">
              <a:buFont typeface="+mj-lt"/>
              <a:buAutoNum type="alphaLcParenR"/>
            </a:pPr>
            <a:r>
              <a:rPr lang="en-GB" sz="2400" dirty="0"/>
              <a:t>Securing redress for harms and violations and remembering those we have lost</a:t>
            </a:r>
            <a:endParaRPr lang="en-MY" sz="2400" dirty="0"/>
          </a:p>
        </p:txBody>
      </p:sp>
    </p:spTree>
    <p:extLst>
      <p:ext uri="{BB962C8B-B14F-4D97-AF65-F5344CB8AC3E}">
        <p14:creationId xmlns:p14="http://schemas.microsoft.com/office/powerpoint/2010/main" val="255374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uardian tipping points">
            <a:extLst>
              <a:ext uri="{FF2B5EF4-FFF2-40B4-BE49-F238E27FC236}">
                <a16:creationId xmlns:a16="http://schemas.microsoft.com/office/drawing/2014/main" id="{41F37F50-BE9A-42E9-AAED-EBCE06346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uardian tipping points">
            <a:extLst>
              <a:ext uri="{FF2B5EF4-FFF2-40B4-BE49-F238E27FC236}">
                <a16:creationId xmlns:a16="http://schemas.microsoft.com/office/drawing/2014/main" id="{E73DFE05-804B-49DC-AC5C-48F64F0D3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8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9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Proposed Action Plan</a:t>
            </a:r>
            <a:endParaRPr lang="en-US" dirty="0"/>
          </a:p>
        </p:txBody>
      </p:sp>
      <p:sp>
        <p:nvSpPr>
          <p:cNvPr id="3" name="Content Placeholder 2"/>
          <p:cNvSpPr>
            <a:spLocks noGrp="1"/>
          </p:cNvSpPr>
          <p:nvPr>
            <p:ph idx="1"/>
          </p:nvPr>
        </p:nvSpPr>
        <p:spPr>
          <a:xfrm>
            <a:off x="457200" y="1600201"/>
            <a:ext cx="8229600" cy="4945517"/>
          </a:xfrm>
        </p:spPr>
        <p:txBody>
          <a:bodyPr>
            <a:normAutofit fontScale="92500" lnSpcReduction="10000"/>
          </a:bodyPr>
          <a:lstStyle/>
          <a:p>
            <a:pPr marL="514350" lvl="0" indent="-514350">
              <a:buFont typeface="+mj-lt"/>
              <a:buAutoNum type="arabicPeriod" startAt="2"/>
            </a:pPr>
            <a:r>
              <a:rPr lang="en-GB" sz="3600" b="1" dirty="0">
                <a:solidFill>
                  <a:srgbClr val="F79646"/>
                </a:solidFill>
              </a:rPr>
              <a:t>Advancing global systems </a:t>
            </a:r>
            <a:r>
              <a:rPr lang="en-GB" sz="3600" dirty="0"/>
              <a:t>of rights, responsibilities and mechanisms to support territories of life and their defenders at risk:</a:t>
            </a:r>
            <a:endParaRPr lang="en-MY" sz="3600" dirty="0"/>
          </a:p>
          <a:p>
            <a:pPr marL="914400" lvl="1" indent="-514350">
              <a:buFont typeface="+mj-lt"/>
              <a:buAutoNum type="alphaLcParenR"/>
            </a:pPr>
            <a:r>
              <a:rPr lang="en-GB" sz="3200" dirty="0"/>
              <a:t>Promoting reform and advancement of legal and institutional frameworks</a:t>
            </a:r>
            <a:endParaRPr lang="en-MY" sz="3200" dirty="0"/>
          </a:p>
          <a:p>
            <a:pPr marL="914400" lvl="1" indent="-514350">
              <a:buFont typeface="+mj-lt"/>
              <a:buAutoNum type="alphaLcParenR"/>
            </a:pPr>
            <a:r>
              <a:rPr lang="en-GB" sz="3200" dirty="0"/>
              <a:t>Influencing broader narratives, supporting research and communications and shining a spotlight on territories of life and their defenders, the threats they face and the viable alternatives they embody for sustainable self-determination</a:t>
            </a:r>
            <a:endParaRPr lang="en-MY" sz="3200" dirty="0"/>
          </a:p>
        </p:txBody>
      </p:sp>
    </p:spTree>
    <p:extLst>
      <p:ext uri="{BB962C8B-B14F-4D97-AF65-F5344CB8AC3E}">
        <p14:creationId xmlns:p14="http://schemas.microsoft.com/office/powerpoint/2010/main" val="33090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Proposed Action Plan</a:t>
            </a:r>
            <a:endParaRPr lang="en-US" dirty="0"/>
          </a:p>
        </p:txBody>
      </p:sp>
      <p:sp>
        <p:nvSpPr>
          <p:cNvPr id="3" name="Content Placeholder 2"/>
          <p:cNvSpPr>
            <a:spLocks noGrp="1"/>
          </p:cNvSpPr>
          <p:nvPr>
            <p:ph idx="1"/>
          </p:nvPr>
        </p:nvSpPr>
        <p:spPr>
          <a:xfrm>
            <a:off x="457200" y="1600201"/>
            <a:ext cx="8229600" cy="4945517"/>
          </a:xfrm>
        </p:spPr>
        <p:txBody>
          <a:bodyPr>
            <a:normAutofit fontScale="92500" lnSpcReduction="20000"/>
          </a:bodyPr>
          <a:lstStyle/>
          <a:p>
            <a:pPr marL="514350" lvl="0" indent="-514350">
              <a:buFont typeface="+mj-lt"/>
              <a:buAutoNum type="arabicPeriod" startAt="3"/>
            </a:pPr>
            <a:r>
              <a:rPr lang="en-GB" sz="4000" dirty="0"/>
              <a:t>Building the ICCA Consortium’s </a:t>
            </a:r>
            <a:r>
              <a:rPr lang="en-GB" sz="4000" b="1" dirty="0">
                <a:solidFill>
                  <a:srgbClr val="F79646"/>
                </a:solidFill>
              </a:rPr>
              <a:t>institutional basis and capacities</a:t>
            </a:r>
            <a:r>
              <a:rPr lang="en-GB" sz="4000" b="1" dirty="0"/>
              <a:t> </a:t>
            </a:r>
            <a:r>
              <a:rPr lang="en-GB" sz="4000" dirty="0"/>
              <a:t>to support territories of life and their defenders at risk:</a:t>
            </a:r>
            <a:endParaRPr lang="en-MY" sz="4000" dirty="0"/>
          </a:p>
          <a:p>
            <a:pPr marL="914400" lvl="1" indent="-514350">
              <a:buFont typeface="+mj-lt"/>
              <a:buAutoNum type="alphaLcParenR"/>
            </a:pPr>
            <a:r>
              <a:rPr lang="en-GB" sz="3600" dirty="0"/>
              <a:t>Developing internal policies and procedures (e.g. risk assessment, digital security…)</a:t>
            </a:r>
            <a:endParaRPr lang="en-MY" sz="3600" dirty="0"/>
          </a:p>
          <a:p>
            <a:pPr marL="914400" lvl="1" indent="-514350">
              <a:buFont typeface="+mj-lt"/>
              <a:buAutoNum type="alphaLcParenR"/>
            </a:pPr>
            <a:r>
              <a:rPr lang="en-GB" sz="3600" dirty="0"/>
              <a:t>Building internal capacities and resources and partnerships (e.g. legal support, mental health…)</a:t>
            </a:r>
            <a:endParaRPr lang="en-MY" sz="3600" dirty="0"/>
          </a:p>
        </p:txBody>
      </p:sp>
    </p:spTree>
    <p:extLst>
      <p:ext uri="{BB962C8B-B14F-4D97-AF65-F5344CB8AC3E}">
        <p14:creationId xmlns:p14="http://schemas.microsoft.com/office/powerpoint/2010/main" val="9162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6 at 08.38.54.png"/>
          <p:cNvPicPr>
            <a:picLocks noChangeAspect="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a:xfrm>
            <a:off x="0" y="1417639"/>
            <a:ext cx="9144000" cy="5028848"/>
          </a:xfrm>
          <a:prstGeom prst="rect">
            <a:avLst/>
          </a:prstGeom>
        </p:spPr>
      </p:pic>
      <p:sp>
        <p:nvSpPr>
          <p:cNvPr id="2" name="Title 1"/>
          <p:cNvSpPr>
            <a:spLocks noGrp="1"/>
          </p:cNvSpPr>
          <p:nvPr>
            <p:ph type="title"/>
          </p:nvPr>
        </p:nvSpPr>
        <p:spPr/>
        <p:txBody>
          <a:bodyPr/>
          <a:lstStyle/>
          <a:p>
            <a:r>
              <a:rPr lang="en-US" b="1" dirty="0"/>
              <a:t>Vision</a:t>
            </a:r>
            <a:endParaRPr lang="en-US" dirty="0"/>
          </a:p>
        </p:txBody>
      </p:sp>
      <p:sp>
        <p:nvSpPr>
          <p:cNvPr id="3" name="Content Placeholder 2"/>
          <p:cNvSpPr>
            <a:spLocks noGrp="1"/>
          </p:cNvSpPr>
          <p:nvPr>
            <p:ph idx="1"/>
          </p:nvPr>
        </p:nvSpPr>
        <p:spPr>
          <a:xfrm>
            <a:off x="457200" y="1600201"/>
            <a:ext cx="8229600" cy="4736165"/>
          </a:xfrm>
        </p:spPr>
        <p:txBody>
          <a:bodyPr>
            <a:noAutofit/>
          </a:bodyPr>
          <a:lstStyle/>
          <a:p>
            <a:pPr marL="0" indent="0">
              <a:buNone/>
            </a:pPr>
            <a:r>
              <a:rPr lang="en-GB" dirty="0">
                <a:solidFill>
                  <a:schemeClr val="bg1"/>
                </a:solidFill>
              </a:rPr>
              <a:t>We contribute to averting the ultimate damage of the 6</a:t>
            </a:r>
            <a:r>
              <a:rPr lang="en-GB" baseline="30000" dirty="0">
                <a:solidFill>
                  <a:schemeClr val="bg1"/>
                </a:solidFill>
              </a:rPr>
              <a:t>th</a:t>
            </a:r>
            <a:r>
              <a:rPr lang="en-GB" dirty="0">
                <a:solidFill>
                  <a:schemeClr val="bg1"/>
                </a:solidFill>
              </a:rPr>
              <a:t> extinction event as a result of ICCA Consortium Members having been in a stronger position to prevent the occurrence of harms and violations to people and planet, defending territories of life and their defenders at risk and securing redress for harms and violations. </a:t>
            </a:r>
            <a:endParaRPr lang="en-ZA" sz="3600" dirty="0">
              <a:solidFill>
                <a:schemeClr val="bg1"/>
              </a:solidFill>
            </a:endParaRPr>
          </a:p>
          <a:p>
            <a:pPr marL="0" indent="0">
              <a:buNone/>
            </a:pPr>
            <a:endParaRPr lang="en-MY" sz="3600" dirty="0">
              <a:solidFill>
                <a:srgbClr val="000000"/>
              </a:solidFill>
            </a:endParaRPr>
          </a:p>
        </p:txBody>
      </p:sp>
    </p:spTree>
    <p:extLst>
      <p:ext uri="{BB962C8B-B14F-4D97-AF65-F5344CB8AC3E}">
        <p14:creationId xmlns:p14="http://schemas.microsoft.com/office/powerpoint/2010/main" val="12812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A996-377A-4FAB-8524-5C08E9CD1823}"/>
              </a:ext>
            </a:extLst>
          </p:cNvPr>
          <p:cNvSpPr>
            <a:spLocks noGrp="1"/>
          </p:cNvSpPr>
          <p:nvPr>
            <p:ph type="title"/>
          </p:nvPr>
        </p:nvSpPr>
        <p:spPr/>
        <p:txBody>
          <a:bodyPr/>
          <a:lstStyle/>
          <a:p>
            <a:r>
              <a:rPr lang="en-ZA" dirty="0"/>
              <a:t>Looking ahead</a:t>
            </a:r>
          </a:p>
        </p:txBody>
      </p:sp>
      <p:sp>
        <p:nvSpPr>
          <p:cNvPr id="3" name="Content Placeholder 2">
            <a:extLst>
              <a:ext uri="{FF2B5EF4-FFF2-40B4-BE49-F238E27FC236}">
                <a16:creationId xmlns:a16="http://schemas.microsoft.com/office/drawing/2014/main" id="{F926BA96-73BE-4967-8AA4-057BAE5391E8}"/>
              </a:ext>
            </a:extLst>
          </p:cNvPr>
          <p:cNvSpPr>
            <a:spLocks noGrp="1"/>
          </p:cNvSpPr>
          <p:nvPr>
            <p:ph idx="1"/>
          </p:nvPr>
        </p:nvSpPr>
        <p:spPr/>
        <p:txBody>
          <a:bodyPr>
            <a:normAutofit fontScale="92500" lnSpcReduction="10000"/>
          </a:bodyPr>
          <a:lstStyle/>
          <a:p>
            <a:r>
              <a:rPr lang="en-ZA" dirty="0"/>
              <a:t>Survey</a:t>
            </a:r>
          </a:p>
          <a:p>
            <a:r>
              <a:rPr lang="en-ZA" dirty="0"/>
              <a:t>Defenders Fund</a:t>
            </a:r>
          </a:p>
          <a:p>
            <a:r>
              <a:rPr lang="en-ZA" dirty="0"/>
              <a:t>Proactive support</a:t>
            </a:r>
          </a:p>
          <a:p>
            <a:r>
              <a:rPr lang="en-ZA" dirty="0"/>
              <a:t>Regional organising of Defenders work e.g. </a:t>
            </a:r>
            <a:r>
              <a:rPr lang="en-ZA" dirty="0">
                <a:hlinkClick r:id="rId2"/>
              </a:rPr>
              <a:t>https://envirodefenders.africa/</a:t>
            </a:r>
            <a:endParaRPr lang="en-ZA" dirty="0"/>
          </a:p>
          <a:p>
            <a:r>
              <a:rPr lang="en-ZA" dirty="0"/>
              <a:t>Part of global networks and coalitions e.g. DD Coalition</a:t>
            </a:r>
          </a:p>
          <a:p>
            <a:r>
              <a:rPr lang="en-ZA" dirty="0"/>
              <a:t>Join the committee</a:t>
            </a:r>
          </a:p>
          <a:p>
            <a:r>
              <a:rPr lang="en-ZA" dirty="0"/>
              <a:t>Attend the Defenders session tomorrow </a:t>
            </a:r>
          </a:p>
        </p:txBody>
      </p:sp>
    </p:spTree>
    <p:extLst>
      <p:ext uri="{BB962C8B-B14F-4D97-AF65-F5344CB8AC3E}">
        <p14:creationId xmlns:p14="http://schemas.microsoft.com/office/powerpoint/2010/main" val="3437766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luta continua">
            <a:extLst>
              <a:ext uri="{FF2B5EF4-FFF2-40B4-BE49-F238E27FC236}">
                <a16:creationId xmlns:a16="http://schemas.microsoft.com/office/drawing/2014/main" id="{82E671B3-A48B-449A-A40E-B3DB36B97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0"/>
            <a:ext cx="5111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1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20 leaders">
            <a:extLst>
              <a:ext uri="{FF2B5EF4-FFF2-40B4-BE49-F238E27FC236}">
                <a16:creationId xmlns:a16="http://schemas.microsoft.com/office/drawing/2014/main" id="{50EF1F1F-1051-4193-9A03-E1183E360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lobal witness report defenders 2019">
            <a:extLst>
              <a:ext uri="{FF2B5EF4-FFF2-40B4-BE49-F238E27FC236}">
                <a16:creationId xmlns:a16="http://schemas.microsoft.com/office/drawing/2014/main" id="{A12AD444-2761-4E7C-A608-4168348BD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144118"/>
            <a:ext cx="9158414" cy="4579207"/>
          </a:xfrm>
        </p:spPr>
      </p:pic>
      <p:sp>
        <p:nvSpPr>
          <p:cNvPr id="7" name="TextBox 6"/>
          <p:cNvSpPr txBox="1"/>
          <p:nvPr/>
        </p:nvSpPr>
        <p:spPr>
          <a:xfrm>
            <a:off x="7308975" y="6055957"/>
            <a:ext cx="1659942" cy="369332"/>
          </a:xfrm>
          <a:prstGeom prst="rect">
            <a:avLst/>
          </a:prstGeom>
          <a:noFill/>
        </p:spPr>
        <p:txBody>
          <a:bodyPr wrap="none" rtlCol="0">
            <a:spAutoFit/>
          </a:bodyPr>
          <a:lstStyle/>
          <a:p>
            <a:r>
              <a:rPr lang="en-US" dirty="0"/>
              <a:t>© Getty Images</a:t>
            </a:r>
          </a:p>
        </p:txBody>
      </p:sp>
    </p:spTree>
    <p:extLst>
      <p:ext uri="{BB962C8B-B14F-4D97-AF65-F5344CB8AC3E}">
        <p14:creationId xmlns:p14="http://schemas.microsoft.com/office/powerpoint/2010/main" val="9054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78ED98-AF7E-4D41-B262-46FCB2FC56D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69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6 at 08.38.54.png"/>
          <p:cNvPicPr>
            <a:picLocks noChangeAspect="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a:xfrm>
            <a:off x="0" y="1417639"/>
            <a:ext cx="9144000" cy="5028848"/>
          </a:xfrm>
          <a:prstGeom prst="rect">
            <a:avLst/>
          </a:prstGeom>
        </p:spPr>
      </p:pic>
      <p:sp>
        <p:nvSpPr>
          <p:cNvPr id="2" name="Title 1"/>
          <p:cNvSpPr>
            <a:spLocks noGrp="1"/>
          </p:cNvSpPr>
          <p:nvPr>
            <p:ph type="title"/>
          </p:nvPr>
        </p:nvSpPr>
        <p:spPr/>
        <p:txBody>
          <a:bodyPr/>
          <a:lstStyle/>
          <a:p>
            <a:r>
              <a:rPr lang="en-US" b="1" dirty="0"/>
              <a:t>“Existential” Threats</a:t>
            </a:r>
          </a:p>
        </p:txBody>
      </p:sp>
      <p:sp>
        <p:nvSpPr>
          <p:cNvPr id="3" name="Content Placeholder 2"/>
          <p:cNvSpPr>
            <a:spLocks noGrp="1"/>
          </p:cNvSpPr>
          <p:nvPr>
            <p:ph idx="1"/>
          </p:nvPr>
        </p:nvSpPr>
        <p:spPr>
          <a:xfrm>
            <a:off x="457199" y="1576408"/>
            <a:ext cx="8462351" cy="4818064"/>
          </a:xfrm>
        </p:spPr>
        <p:txBody>
          <a:bodyPr>
            <a:normAutofit/>
          </a:bodyPr>
          <a:lstStyle/>
          <a:p>
            <a:pPr marL="0" indent="0">
              <a:buNone/>
            </a:pPr>
            <a:r>
              <a:rPr lang="en-US" dirty="0">
                <a:solidFill>
                  <a:schemeClr val="bg1"/>
                </a:solidFill>
              </a:rPr>
              <a:t>These are </a:t>
            </a:r>
            <a:r>
              <a:rPr lang="en-US" b="1" dirty="0">
                <a:solidFill>
                  <a:schemeClr val="bg1"/>
                </a:solidFill>
              </a:rPr>
              <a:t>existential threats</a:t>
            </a:r>
            <a:r>
              <a:rPr lang="en-US" dirty="0">
                <a:solidFill>
                  <a:schemeClr val="bg1"/>
                </a:solidFill>
              </a:rPr>
              <a:t> to territories of life and their custodians / defenders</a:t>
            </a:r>
          </a:p>
          <a:p>
            <a:r>
              <a:rPr lang="en-US" dirty="0">
                <a:solidFill>
                  <a:schemeClr val="bg1"/>
                </a:solidFill>
              </a:rPr>
              <a:t>They run counter to </a:t>
            </a:r>
            <a:r>
              <a:rPr lang="en-US" b="1" dirty="0">
                <a:solidFill>
                  <a:schemeClr val="bg1"/>
                </a:solidFill>
              </a:rPr>
              <a:t>customary</a:t>
            </a:r>
            <a:r>
              <a:rPr lang="en-US" dirty="0">
                <a:solidFill>
                  <a:schemeClr val="bg1"/>
                </a:solidFill>
              </a:rPr>
              <a:t> </a:t>
            </a:r>
            <a:r>
              <a:rPr lang="en-US" b="1" dirty="0">
                <a:solidFill>
                  <a:schemeClr val="bg1"/>
                </a:solidFill>
              </a:rPr>
              <a:t>laws</a:t>
            </a:r>
            <a:r>
              <a:rPr lang="en-US" dirty="0">
                <a:solidFill>
                  <a:schemeClr val="bg1"/>
                </a:solidFill>
              </a:rPr>
              <a:t> and worldviews</a:t>
            </a:r>
          </a:p>
          <a:p>
            <a:r>
              <a:rPr lang="en-US" dirty="0">
                <a:solidFill>
                  <a:schemeClr val="bg1"/>
                </a:solidFill>
              </a:rPr>
              <a:t>They affect </a:t>
            </a:r>
            <a:r>
              <a:rPr lang="en-US" b="1" dirty="0">
                <a:solidFill>
                  <a:schemeClr val="bg1"/>
                </a:solidFill>
              </a:rPr>
              <a:t>all</a:t>
            </a:r>
            <a:r>
              <a:rPr lang="en-US" dirty="0">
                <a:solidFill>
                  <a:schemeClr val="bg1"/>
                </a:solidFill>
              </a:rPr>
              <a:t> international human rights (not just civil and political rights) – both individual and collective</a:t>
            </a:r>
          </a:p>
          <a:p>
            <a:r>
              <a:rPr lang="en-US" dirty="0">
                <a:solidFill>
                  <a:schemeClr val="bg1"/>
                </a:solidFill>
              </a:rPr>
              <a:t>Perpetrators often act with impunity – </a:t>
            </a:r>
            <a:r>
              <a:rPr lang="en-US" b="1" dirty="0">
                <a:solidFill>
                  <a:schemeClr val="bg1"/>
                </a:solidFill>
              </a:rPr>
              <a:t>access to justice</a:t>
            </a:r>
            <a:r>
              <a:rPr lang="en-US" dirty="0">
                <a:solidFill>
                  <a:schemeClr val="bg1"/>
                </a:solidFill>
              </a:rPr>
              <a:t> is rare</a:t>
            </a:r>
          </a:p>
          <a:p>
            <a:endParaRPr lang="en-US" dirty="0">
              <a:solidFill>
                <a:schemeClr val="bg1"/>
              </a:solidFill>
            </a:endParaRPr>
          </a:p>
        </p:txBody>
      </p:sp>
    </p:spTree>
    <p:extLst>
      <p:ext uri="{BB962C8B-B14F-4D97-AF65-F5344CB8AC3E}">
        <p14:creationId xmlns:p14="http://schemas.microsoft.com/office/powerpoint/2010/main" val="235673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C990-8373-4F16-921E-1D1BF10DCE6A}"/>
              </a:ext>
            </a:extLst>
          </p:cNvPr>
          <p:cNvSpPr>
            <a:spLocks noGrp="1"/>
          </p:cNvSpPr>
          <p:nvPr>
            <p:ph type="title"/>
          </p:nvPr>
        </p:nvSpPr>
        <p:spPr/>
        <p:txBody>
          <a:bodyPr/>
          <a:lstStyle/>
          <a:p>
            <a:pPr eaLnBrk="1" hangingPunct="1">
              <a:defRPr/>
            </a:pPr>
            <a:endParaRPr lang="en-GB">
              <a:ea typeface="+mj-ea"/>
            </a:endParaRPr>
          </a:p>
        </p:txBody>
      </p:sp>
      <p:sp>
        <p:nvSpPr>
          <p:cNvPr id="3" name="Content Placeholder 2">
            <a:extLst>
              <a:ext uri="{FF2B5EF4-FFF2-40B4-BE49-F238E27FC236}">
                <a16:creationId xmlns:a16="http://schemas.microsoft.com/office/drawing/2014/main" id="{67F4F91C-229A-4652-9D64-C4E33470C2D2}"/>
              </a:ext>
            </a:extLst>
          </p:cNvPr>
          <p:cNvSpPr>
            <a:spLocks noGrp="1"/>
          </p:cNvSpPr>
          <p:nvPr>
            <p:ph idx="1"/>
          </p:nvPr>
        </p:nvSpPr>
        <p:spPr/>
        <p:txBody>
          <a:bodyPr/>
          <a:lstStyle/>
          <a:p>
            <a:pPr eaLnBrk="1" hangingPunct="1">
              <a:buFont typeface="Wingdings" panose="05000000000000000000" pitchFamily="2" charset="2"/>
              <a:buChar char="n"/>
              <a:defRPr/>
            </a:pPr>
            <a:endParaRPr lang="en-GB">
              <a:ea typeface="+mn-ea"/>
            </a:endParaRPr>
          </a:p>
        </p:txBody>
      </p:sp>
      <p:pic>
        <p:nvPicPr>
          <p:cNvPr id="10244" name="Picture 2" descr="C:\Users\GBF\Desktop\STRIKING PICTURES\DSCN302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80975" y="0"/>
            <a:ext cx="9866313" cy="739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1330</TotalTime>
  <Words>1752</Words>
  <Application>Microsoft Office PowerPoint</Application>
  <PresentationFormat>On-screen Show (4:3)</PresentationFormat>
  <Paragraphs>140</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Wingdings</vt:lpstr>
      <vt:lpstr>Black</vt:lpstr>
      <vt:lpstr>“Defending Territories of Life &amp; Their Defenders”</vt:lpstr>
      <vt:lpstr>PowerPoint Presentation</vt:lpstr>
      <vt:lpstr>PowerPoint Presentation</vt:lpstr>
      <vt:lpstr>PowerPoint Presentation</vt:lpstr>
      <vt:lpstr>PowerPoint Presentation</vt:lpstr>
      <vt:lpstr>PowerPoint Presentation</vt:lpstr>
      <vt:lpstr>PowerPoint Presentation</vt:lpstr>
      <vt:lpstr>“Existential” Threats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ICCA Foundational Policy</vt:lpstr>
      <vt:lpstr>The Policy Development Process</vt:lpstr>
      <vt:lpstr>PowerPoint Presentation</vt:lpstr>
      <vt:lpstr>PowerPoint Presentation</vt:lpstr>
      <vt:lpstr>Main Parts of the Policy</vt:lpstr>
      <vt:lpstr>Operational Provisions</vt:lpstr>
      <vt:lpstr>Operational Provisions</vt:lpstr>
      <vt:lpstr>Operational Provisions</vt:lpstr>
      <vt:lpstr>Operational Provisions</vt:lpstr>
      <vt:lpstr>Operational Provisions</vt:lpstr>
      <vt:lpstr>Overview of Proposed Action Plan</vt:lpstr>
      <vt:lpstr>Overview of Proposed Action Plan</vt:lpstr>
      <vt:lpstr>Overview of Proposed Action Plan</vt:lpstr>
      <vt:lpstr>Vision</vt:lpstr>
      <vt:lpstr>Looking ahead</vt:lpstr>
      <vt:lpstr>PowerPoint Presentation</vt:lpstr>
    </vt:vector>
  </TitlesOfParts>
  <Company>Ridge to Reef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“ICCAs as NO GO Zones for Destructive Industries and Safe Havens for Environmental and Human Rights Defenders”</dc:title>
  <dc:creator>Holly Shrumm</dc:creator>
  <cp:lastModifiedBy> </cp:lastModifiedBy>
  <cp:revision>222</cp:revision>
  <dcterms:created xsi:type="dcterms:W3CDTF">2017-11-25T20:39:01Z</dcterms:created>
  <dcterms:modified xsi:type="dcterms:W3CDTF">2019-12-03T03:45:59Z</dcterms:modified>
</cp:coreProperties>
</file>