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68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4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67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6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19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61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91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64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74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31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7175-DCDD-484B-8216-1C07A920A3EA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E046-5F34-4904-89D4-148C209AC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8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/>
              <a:t>Documenting</a:t>
            </a:r>
            <a:r>
              <a:rPr lang="es-ES" sz="5400" dirty="0" smtClean="0"/>
              <a:t> </a:t>
            </a:r>
            <a:r>
              <a:rPr lang="es-ES" sz="5400" dirty="0" err="1" smtClean="0"/>
              <a:t>Territories</a:t>
            </a:r>
            <a:r>
              <a:rPr lang="es-ES" sz="5400" dirty="0" smtClean="0"/>
              <a:t> of </a:t>
            </a:r>
            <a:r>
              <a:rPr lang="es-ES" sz="5400" dirty="0" err="1" smtClean="0"/>
              <a:t>life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03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n-GB" b="1" dirty="0"/>
              <a:t>Goal of the Theme on Documenting Territories of </a:t>
            </a:r>
            <a:r>
              <a:rPr lang="en-GB" b="1" dirty="0" smtClean="0"/>
              <a:t>Life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b="1" i="1" dirty="0"/>
              <a:t>Enhancing the appropriate recognition of territories of life</a:t>
            </a:r>
            <a:r>
              <a:rPr lang="en-GB" dirty="0"/>
              <a:t> by documenting their existence and many values for both conservation of nature and sustainable livelihoods of their custodian communities and beyond.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61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de partida: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¿Qué queremos documentar, para qué, para quiénes?</a:t>
            </a:r>
          </a:p>
          <a:p>
            <a:pPr marL="0" indent="0">
              <a:buNone/>
            </a:pPr>
            <a:r>
              <a:rPr lang="es-ES" sz="2400" dirty="0" smtClean="0"/>
              <a:t>¿Quién y cómo se documenta?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¿Qué se ha documentado ya y cómo se ha hecho?</a:t>
            </a:r>
          </a:p>
          <a:p>
            <a:pPr marL="0" indent="0">
              <a:buNone/>
            </a:pPr>
            <a:r>
              <a:rPr lang="es-ES" sz="2400" dirty="0" smtClean="0"/>
              <a:t>¿Dónde se almacena y cómo se gestiona esa información?</a:t>
            </a:r>
          </a:p>
          <a:p>
            <a:pPr marL="0" indent="0">
              <a:buNone/>
            </a:pPr>
            <a:r>
              <a:rPr lang="es-ES" sz="2400" dirty="0" smtClean="0"/>
              <a:t>¿Cómo se relaciona/complementa la documentación Comité con la información del WCMC, </a:t>
            </a:r>
            <a:r>
              <a:rPr lang="es-ES" sz="2400" dirty="0" err="1" smtClean="0"/>
              <a:t>Landmark</a:t>
            </a:r>
            <a:r>
              <a:rPr lang="es-ES" sz="2400" dirty="0" smtClean="0"/>
              <a:t> y otros?</a:t>
            </a:r>
          </a:p>
          <a:p>
            <a:pPr marL="0" indent="0">
              <a:buNone/>
            </a:pPr>
            <a:r>
              <a:rPr lang="es-ES" sz="2400" dirty="0" smtClean="0"/>
              <a:t>¿Cómo se relaciona la información de “Documentar los Territorios de Vida” otros ejes: Defender y Sostener los territorios de vida?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9625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81828"/>
            <a:ext cx="10850592" cy="5411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Objectives</a:t>
            </a:r>
          </a:p>
          <a:p>
            <a:pPr marL="0" indent="0">
              <a:buNone/>
            </a:pPr>
            <a:endParaRPr lang="es-ES" dirty="0"/>
          </a:p>
          <a:p>
            <a:pPr lvl="0" fontAlgn="base"/>
            <a:r>
              <a:rPr lang="en-GB" dirty="0"/>
              <a:t>Documenting the coverage and importance of territories of life by </a:t>
            </a:r>
            <a:r>
              <a:rPr lang="en-GB" b="1" dirty="0"/>
              <a:t>promoting and supporting their mapping through different methods</a:t>
            </a:r>
            <a:r>
              <a:rPr lang="en-GB" dirty="0"/>
              <a:t> (e.g., sketch maps, 3D maps, PGIS) and inventories of the values they contain and maintain.</a:t>
            </a:r>
            <a:endParaRPr lang="es-ES" dirty="0"/>
          </a:p>
          <a:p>
            <a:pPr lvl="0" fontAlgn="base"/>
            <a:r>
              <a:rPr lang="en-GB" dirty="0"/>
              <a:t>Documenting the </a:t>
            </a:r>
            <a:r>
              <a:rPr lang="en-GB" b="1" dirty="0"/>
              <a:t>governance systems</a:t>
            </a:r>
            <a:r>
              <a:rPr lang="en-GB" dirty="0"/>
              <a:t> of indigenous peoples and local communities in territories of life.</a:t>
            </a:r>
            <a:endParaRPr lang="es-ES" dirty="0"/>
          </a:p>
          <a:p>
            <a:pPr lvl="0" fontAlgn="base"/>
            <a:r>
              <a:rPr lang="en-GB" dirty="0"/>
              <a:t>Documenting the </a:t>
            </a:r>
            <a:r>
              <a:rPr lang="en-GB" b="1" dirty="0"/>
              <a:t>ecological knowledge </a:t>
            </a:r>
            <a:r>
              <a:rPr lang="en-GB" dirty="0"/>
              <a:t>of indigenous peoples and local communities regarding their territories and relevant conservation strategies</a:t>
            </a:r>
            <a:endParaRPr lang="es-ES" dirty="0"/>
          </a:p>
          <a:p>
            <a:pPr lvl="0" fontAlgn="base"/>
            <a:r>
              <a:rPr lang="en-GB" dirty="0"/>
              <a:t>Promoting the </a:t>
            </a:r>
            <a:r>
              <a:rPr lang="en-GB" b="1" dirty="0"/>
              <a:t>self-determination, empowerment and resilience</a:t>
            </a:r>
            <a:r>
              <a:rPr lang="en-GB" dirty="0"/>
              <a:t> of the custodian communities by enhancing their self-awareness as custodians of territories of life</a:t>
            </a:r>
            <a:endParaRPr lang="es-ES" dirty="0"/>
          </a:p>
          <a:p>
            <a:pPr lvl="0" fontAlgn="base"/>
            <a:r>
              <a:rPr lang="en-GB" dirty="0"/>
              <a:t>Strengthen the </a:t>
            </a:r>
            <a:r>
              <a:rPr lang="en-GB" b="1" dirty="0"/>
              <a:t>advocacy arguments of indigenous </a:t>
            </a:r>
            <a:r>
              <a:rPr lang="en-GB" dirty="0"/>
              <a:t>peoples and local communities by </a:t>
            </a:r>
            <a:r>
              <a:rPr lang="en-GB" b="1" dirty="0"/>
              <a:t>making good use of detailed and robust documentation</a:t>
            </a:r>
            <a:r>
              <a:rPr lang="en-GB" dirty="0"/>
              <a:t> of the multiple values of the territories of life they conserve.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8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035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Strategic approaches</a:t>
            </a:r>
            <a:endParaRPr lang="es-ES" sz="2400" dirty="0"/>
          </a:p>
          <a:p>
            <a:pPr lvl="0" fontAlgn="base"/>
            <a:r>
              <a:rPr lang="en-GB" sz="2400" dirty="0"/>
              <a:t>Well-equipped and well-prepared indigenous peoples and local communities engaged in advocacy for security of tenure/ governance about their territories and the natural resources therein </a:t>
            </a:r>
            <a:endParaRPr lang="es-ES" sz="2400" dirty="0"/>
          </a:p>
          <a:p>
            <a:pPr lvl="0" fontAlgn="base"/>
            <a:r>
              <a:rPr lang="en-GB" sz="2400" dirty="0"/>
              <a:t>Collaborative work among Consortium Members with strong capacity in documenting territories of life and Partners engaged in supporting them</a:t>
            </a:r>
            <a:endParaRPr lang="es-ES" sz="2400" dirty="0"/>
          </a:p>
          <a:p>
            <a:pPr lvl="0" fontAlgn="base"/>
            <a:r>
              <a:rPr lang="en-GB" sz="2400" dirty="0"/>
              <a:t>Communities carrying out their own situation analyses, needs assessments and plans towards documenting their knowledge (e. g. via bio-cultural protocols, mapping, documenting governance system and indigenous peoples’ institutions, etc.) </a:t>
            </a:r>
            <a:endParaRPr lang="es-ES" sz="2400" dirty="0"/>
          </a:p>
          <a:p>
            <a:pPr lvl="0" fontAlgn="base"/>
            <a:r>
              <a:rPr lang="en-GB" sz="2400" dirty="0"/>
              <a:t>Capacity building based on self-strengthening processes</a:t>
            </a:r>
            <a:endParaRPr lang="es-ES" sz="2400" dirty="0"/>
          </a:p>
          <a:p>
            <a:pPr lvl="0" fontAlgn="base"/>
            <a:r>
              <a:rPr lang="en-GB" sz="2400" dirty="0"/>
              <a:t>Intergenerational knowledge exchanges involving youth, elders, women</a:t>
            </a:r>
            <a:endParaRPr lang="es-ES" sz="2400" dirty="0"/>
          </a:p>
          <a:p>
            <a:pPr lvl="0" fontAlgn="base"/>
            <a:r>
              <a:rPr lang="en-GB" sz="2400" dirty="0"/>
              <a:t>Peer-support and peer review networks and alliances for advocacy based on documentation of territories of life, including for international registration and Green Listing.</a:t>
            </a:r>
            <a:endParaRPr lang="es-ES" sz="2400" dirty="0"/>
          </a:p>
          <a:p>
            <a:pPr lvl="0" fontAlgn="base"/>
            <a:r>
              <a:rPr lang="en-GB" sz="2400" dirty="0"/>
              <a:t>Community-to-community experience-sharing and mutual learning in documenting territories of life.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8379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Consortium possible activities in 2020</a:t>
            </a:r>
            <a:endParaRPr lang="es-ES" dirty="0"/>
          </a:p>
          <a:p>
            <a:pPr lvl="0" fontAlgn="base"/>
            <a:r>
              <a:rPr lang="en-GB" dirty="0"/>
              <a:t>Collaboration between the of ‘Documenting’ thematic group and Secretariat in charge of developing the </a:t>
            </a:r>
            <a:r>
              <a:rPr lang="en-GB" b="1" dirty="0"/>
              <a:t>report on the Status and Future of ICCAs-- territories of life</a:t>
            </a:r>
            <a:endParaRPr lang="es-ES" dirty="0"/>
          </a:p>
          <a:p>
            <a:pPr lvl="0" fontAlgn="base"/>
            <a:r>
              <a:rPr lang="en-GB" dirty="0"/>
              <a:t>Collaboration with </a:t>
            </a:r>
            <a:r>
              <a:rPr lang="en-GB" b="1" dirty="0" err="1"/>
              <a:t>LandkMark</a:t>
            </a:r>
            <a:r>
              <a:rPr lang="en-GB" b="1" dirty="0"/>
              <a:t> </a:t>
            </a:r>
            <a:r>
              <a:rPr lang="en-GB" dirty="0"/>
              <a:t>on mapping territories of life</a:t>
            </a:r>
            <a:endParaRPr lang="es-ES" dirty="0"/>
          </a:p>
          <a:p>
            <a:pPr lvl="0" fontAlgn="base"/>
            <a:r>
              <a:rPr lang="en-GB" dirty="0"/>
              <a:t>Collaboration with WCMC for the international </a:t>
            </a:r>
            <a:r>
              <a:rPr lang="en-GB" b="1" dirty="0"/>
              <a:t>registering </a:t>
            </a:r>
            <a:r>
              <a:rPr lang="en-GB" dirty="0"/>
              <a:t>of territories of life </a:t>
            </a:r>
            <a:endParaRPr lang="es-ES" dirty="0"/>
          </a:p>
          <a:p>
            <a:pPr lvl="0" fontAlgn="base"/>
            <a:r>
              <a:rPr lang="en-GB" dirty="0"/>
              <a:t>Support to </a:t>
            </a:r>
            <a:r>
              <a:rPr lang="en-GB" b="1" dirty="0"/>
              <a:t>Members working on documentation</a:t>
            </a:r>
            <a:r>
              <a:rPr lang="en-GB" dirty="0"/>
              <a:t>, also via building a documentation network</a:t>
            </a:r>
            <a:r>
              <a:rPr lang="en-GB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176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81" y="1825625"/>
            <a:ext cx="6037437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57" y="0"/>
            <a:ext cx="9564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1761" r="1250" b="2264"/>
          <a:stretch/>
        </p:blipFill>
        <p:spPr>
          <a:xfrm>
            <a:off x="1233583" y="-60370"/>
            <a:ext cx="9256144" cy="6581955"/>
          </a:xfrm>
        </p:spPr>
      </p:pic>
    </p:spTree>
    <p:extLst>
      <p:ext uri="{BB962C8B-B14F-4D97-AF65-F5344CB8AC3E}">
        <p14:creationId xmlns:p14="http://schemas.microsoft.com/office/powerpoint/2010/main" val="589253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329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Documenting Territories of life</vt:lpstr>
      <vt:lpstr>Presentación de PowerPoint</vt:lpstr>
      <vt:lpstr>Preguntas de partida: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Territories of life</dc:title>
  <dc:creator>Paola Maldonado Tobar</dc:creator>
  <cp:lastModifiedBy>Paola Maldonado Tobar</cp:lastModifiedBy>
  <cp:revision>6</cp:revision>
  <dcterms:created xsi:type="dcterms:W3CDTF">2019-12-03T01:31:59Z</dcterms:created>
  <dcterms:modified xsi:type="dcterms:W3CDTF">2019-12-03T06:36:24Z</dcterms:modified>
</cp:coreProperties>
</file>